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x="18288000" cy="10287000"/>
  <p:notesSz cx="6858000" cy="9144000"/>
  <p:embeddedFontLst>
    <p:embeddedFont>
      <p:font typeface="Times New Roman Bold" charset="1" panose="02020803070505020304"/>
      <p:regular r:id="rId52"/>
    </p:embeddedFont>
    <p:embeddedFont>
      <p:font typeface="Times New Roman" charset="1" panose="02020603050405020304"/>
      <p:regular r:id="rId53"/>
    </p:embeddedFont>
    <p:embeddedFont>
      <p:font typeface="Trocchi" charset="1" panose="00000500000000000000"/>
      <p:regular r:id="rId54"/>
    </p:embeddedFont>
    <p:embeddedFont>
      <p:font typeface="Arimo" charset="1" panose="020B0604020202020204"/>
      <p:regular r:id="rId55"/>
    </p:embeddedFont>
    <p:embeddedFont>
      <p:font typeface="Aileron Ultra-Bold" charset="1" panose="00000A00000000000000"/>
      <p:regular r:id="rId56"/>
    </p:embeddedFont>
    <p:embeddedFont>
      <p:font typeface="Aileron" charset="1" panose="00000500000000000000"/>
      <p:regular r:id="rId57"/>
    </p:embeddedFont>
    <p:embeddedFont>
      <p:font typeface="Arimo Bold" charset="1" panose="020B0704020202020204"/>
      <p:regular r:id="rId58"/>
    </p:embeddedFont>
    <p:embeddedFont>
      <p:font typeface="DM Sans Bold" charset="1" panose="00000000000000000000"/>
      <p:regular r:id="rId59"/>
    </p:embeddedFont>
    <p:embeddedFont>
      <p:font typeface="Times New Roman Bold Italics" charset="1" panose="02020703060505090304"/>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svg" Type="http://schemas.openxmlformats.org/officeDocument/2006/relationships/image"/><Relationship Id="rId5" Target="../media/image34.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2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31.png" Type="http://schemas.openxmlformats.org/officeDocument/2006/relationships/image"/><Relationship Id="rId4" Target="../media/image41.svg" Type="http://schemas.openxmlformats.org/officeDocument/2006/relationships/image"/><Relationship Id="rId5" Target="../media/image42.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pn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jpeg" Type="http://schemas.openxmlformats.org/officeDocument/2006/relationships/image"/><Relationship Id="rId3" Target="../media/image52.jpeg" Type="http://schemas.openxmlformats.org/officeDocument/2006/relationships/image"/><Relationship Id="rId4" Target="../media/image53.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jpeg" Type="http://schemas.openxmlformats.org/officeDocument/2006/relationships/image"/><Relationship Id="rId3" Target="../media/image55.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jpeg" Type="http://schemas.openxmlformats.org/officeDocument/2006/relationships/image"/><Relationship Id="rId3" Target="../media/image57.jpeg" Type="http://schemas.openxmlformats.org/officeDocument/2006/relationships/image"/><Relationship Id="rId4" Target="../media/image58.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jpeg" Type="http://schemas.openxmlformats.org/officeDocument/2006/relationships/image"/><Relationship Id="rId3" Target="../media/image60.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jpeg" Type="http://schemas.openxmlformats.org/officeDocument/2006/relationships/image"/><Relationship Id="rId3" Target="../media/image62.jpeg" Type="http://schemas.openxmlformats.org/officeDocument/2006/relationships/image"/><Relationship Id="rId4" Target="../media/image63.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jpeg" Type="http://schemas.openxmlformats.org/officeDocument/2006/relationships/image"/><Relationship Id="rId3" Target="../media/image65.jpeg" Type="http://schemas.openxmlformats.org/officeDocument/2006/relationships/image"/><Relationship Id="rId4" Target="../media/image66.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jpeg" Type="http://schemas.openxmlformats.org/officeDocument/2006/relationships/image"/><Relationship Id="rId3" Target="../media/image68.jpeg" Type="http://schemas.openxmlformats.org/officeDocument/2006/relationships/image"/><Relationship Id="rId4" Target="../media/image69.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4.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6.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png" Type="http://schemas.openxmlformats.org/officeDocument/2006/relationships/image"/><Relationship Id="rId3" Target="../media/image78.png" Type="http://schemas.openxmlformats.org/officeDocument/2006/relationships/image"/><Relationship Id="rId4" Target="../media/image79.png" Type="http://schemas.openxmlformats.org/officeDocument/2006/relationships/image"/><Relationship Id="rId5" Target="../media/image80.png" Type="http://schemas.openxmlformats.org/officeDocument/2006/relationships/image"/><Relationship Id="rId6" Target="../media/image81.png" Type="http://schemas.openxmlformats.org/officeDocument/2006/relationships/image"/><Relationship Id="rId7" Target="../media/image82.png" Type="http://schemas.openxmlformats.org/officeDocument/2006/relationships/image"/><Relationship Id="rId8" Target="../media/image83.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4.png" Type="http://schemas.openxmlformats.org/officeDocument/2006/relationships/image"/><Relationship Id="rId3" Target="../media/image85.svg" Type="http://schemas.openxmlformats.org/officeDocument/2006/relationships/image"/><Relationship Id="rId4" Target="../media/image8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6.png" Type="http://schemas.openxmlformats.org/officeDocument/2006/relationships/image"/><Relationship Id="rId3" Target="../media/image7.jpe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svg" Type="http://schemas.openxmlformats.org/officeDocument/2006/relationships/image"/><Relationship Id="rId7" Target="../media/image11.jpeg" Type="http://schemas.openxmlformats.org/officeDocument/2006/relationships/image"/><Relationship Id="rId8" Target="../media/image12.jpeg" Type="http://schemas.openxmlformats.org/officeDocument/2006/relationships/image"/><Relationship Id="rId9"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jpe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jpe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8926" y="0"/>
            <a:ext cx="17654873" cy="9960445"/>
          </a:xfrm>
          <a:custGeom>
            <a:avLst/>
            <a:gdLst/>
            <a:ahLst/>
            <a:cxnLst/>
            <a:rect r="r" b="b" t="t" l="l"/>
            <a:pathLst>
              <a:path h="9960445" w="17654873">
                <a:moveTo>
                  <a:pt x="0" y="0"/>
                </a:moveTo>
                <a:lnTo>
                  <a:pt x="17654873" y="0"/>
                </a:lnTo>
                <a:lnTo>
                  <a:pt x="17654873" y="9960445"/>
                </a:lnTo>
                <a:lnTo>
                  <a:pt x="0" y="9960445"/>
                </a:lnTo>
                <a:lnTo>
                  <a:pt x="0" y="0"/>
                </a:lnTo>
                <a:close/>
              </a:path>
            </a:pathLst>
          </a:custGeom>
          <a:blipFill>
            <a:blip r:embed="rId2"/>
            <a:stretch>
              <a:fillRect l="0" t="0" r="0" b="0"/>
            </a:stretch>
          </a:blipFill>
        </p:spPr>
      </p:sp>
      <p:sp>
        <p:nvSpPr>
          <p:cNvPr name="TextBox 3" id="3"/>
          <p:cNvSpPr txBox="true"/>
          <p:nvPr/>
        </p:nvSpPr>
        <p:spPr>
          <a:xfrm rot="0">
            <a:off x="1968589" y="4025827"/>
            <a:ext cx="8495705" cy="1197479"/>
          </a:xfrm>
          <a:prstGeom prst="rect">
            <a:avLst/>
          </a:prstGeom>
        </p:spPr>
        <p:txBody>
          <a:bodyPr anchor="t" rtlCol="false" tIns="0" lIns="0" bIns="0" rIns="0">
            <a:spAutoFit/>
          </a:bodyPr>
          <a:lstStyle/>
          <a:p>
            <a:pPr algn="l">
              <a:lnSpc>
                <a:spcPts val="9095"/>
              </a:lnSpc>
            </a:pPr>
            <a:r>
              <a:rPr lang="en-US" b="true" sz="7999">
                <a:solidFill>
                  <a:srgbClr val="FFFFFF"/>
                </a:solidFill>
                <a:latin typeface="Times New Roman Bold"/>
                <a:ea typeface="Times New Roman Bold"/>
                <a:cs typeface="Times New Roman Bold"/>
                <a:sym typeface="Times New Roman Bold"/>
              </a:rPr>
              <a:t>AJANS TANITIMI</a:t>
            </a:r>
          </a:p>
        </p:txBody>
      </p:sp>
      <p:sp>
        <p:nvSpPr>
          <p:cNvPr name="TextBox 4" id="4"/>
          <p:cNvSpPr txBox="true"/>
          <p:nvPr/>
        </p:nvSpPr>
        <p:spPr>
          <a:xfrm rot="0">
            <a:off x="5986748" y="5276774"/>
            <a:ext cx="161906" cy="747227"/>
          </a:xfrm>
          <a:prstGeom prst="rect">
            <a:avLst/>
          </a:prstGeom>
        </p:spPr>
        <p:txBody>
          <a:bodyPr anchor="t" rtlCol="false" tIns="0" lIns="0" bIns="0" rIns="0">
            <a:spAutoFit/>
          </a:bodyPr>
          <a:lstStyle/>
          <a:p>
            <a:pPr algn="l">
              <a:lnSpc>
                <a:spcPts val="5684"/>
              </a:lnSpc>
            </a:pPr>
            <a:r>
              <a:rPr lang="en-US" sz="4999">
                <a:solidFill>
                  <a:srgbClr val="FFFFFF"/>
                </a:solidFill>
                <a:latin typeface="Times New Roman"/>
                <a:ea typeface="Times New Roman"/>
                <a:cs typeface="Times New Roman"/>
                <a:sym typeface="Times New Roman"/>
              </a:rPr>
              <a:t> </a:t>
            </a:r>
          </a:p>
        </p:txBody>
      </p:sp>
      <p:sp>
        <p:nvSpPr>
          <p:cNvPr name="TextBox 5" id="5"/>
          <p:cNvSpPr txBox="true"/>
          <p:nvPr/>
        </p:nvSpPr>
        <p:spPr>
          <a:xfrm rot="0">
            <a:off x="2673058" y="5152949"/>
            <a:ext cx="7227951" cy="871052"/>
          </a:xfrm>
          <a:prstGeom prst="rect">
            <a:avLst/>
          </a:prstGeom>
        </p:spPr>
        <p:txBody>
          <a:bodyPr anchor="t" rtlCol="false" tIns="0" lIns="0" bIns="0" rIns="0">
            <a:spAutoFit/>
          </a:bodyPr>
          <a:lstStyle/>
          <a:p>
            <a:pPr algn="l">
              <a:lnSpc>
                <a:spcPts val="6999"/>
              </a:lnSpc>
            </a:pPr>
            <a:r>
              <a:rPr lang="en-US" sz="4999">
                <a:solidFill>
                  <a:srgbClr val="FFFFFF"/>
                </a:solidFill>
                <a:latin typeface="Times New Roman"/>
                <a:ea typeface="Times New Roman"/>
                <a:cs typeface="Times New Roman"/>
                <a:sym typeface="Times New Roman"/>
              </a:rPr>
              <a:t>’Hayallerden Marka Doğar’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6257" cy="2328996"/>
            <a:chOff x="0" y="0"/>
            <a:chExt cx="18286260" cy="2328990"/>
          </a:xfrm>
        </p:grpSpPr>
        <p:sp>
          <p:nvSpPr>
            <p:cNvPr name="Freeform 3" id="3"/>
            <p:cNvSpPr/>
            <p:nvPr/>
          </p:nvSpPr>
          <p:spPr>
            <a:xfrm flipH="false" flipV="false" rot="0">
              <a:off x="0" y="0"/>
              <a:ext cx="18286226" cy="2329047"/>
            </a:xfrm>
            <a:custGeom>
              <a:avLst/>
              <a:gdLst/>
              <a:ahLst/>
              <a:cxnLst/>
              <a:rect r="r" b="b" t="t" l="l"/>
              <a:pathLst>
                <a:path h="2329047" w="18286226">
                  <a:moveTo>
                    <a:pt x="0" y="0"/>
                  </a:moveTo>
                  <a:lnTo>
                    <a:pt x="18286226" y="0"/>
                  </a:lnTo>
                  <a:lnTo>
                    <a:pt x="18286226" y="2329047"/>
                  </a:lnTo>
                  <a:lnTo>
                    <a:pt x="0" y="2329047"/>
                  </a:lnTo>
                  <a:close/>
                </a:path>
              </a:pathLst>
            </a:custGeom>
            <a:solidFill>
              <a:srgbClr val="F153B5"/>
            </a:solidFill>
            <a:ln w="12700">
              <a:solidFill>
                <a:srgbClr val="000000"/>
              </a:solidFill>
            </a:ln>
          </p:spPr>
        </p:sp>
      </p:grpSp>
      <p:sp>
        <p:nvSpPr>
          <p:cNvPr name="Freeform 4" id="4"/>
          <p:cNvSpPr/>
          <p:nvPr/>
        </p:nvSpPr>
        <p:spPr>
          <a:xfrm flipH="false" flipV="false" rot="0">
            <a:off x="13720915" y="246755"/>
            <a:ext cx="4314825" cy="1885950"/>
          </a:xfrm>
          <a:custGeom>
            <a:avLst/>
            <a:gdLst/>
            <a:ahLst/>
            <a:cxnLst/>
            <a:rect r="r" b="b" t="t" l="l"/>
            <a:pathLst>
              <a:path h="1885950" w="4314825">
                <a:moveTo>
                  <a:pt x="0" y="0"/>
                </a:moveTo>
                <a:lnTo>
                  <a:pt x="4314825" y="0"/>
                </a:lnTo>
                <a:lnTo>
                  <a:pt x="4314825" y="1885950"/>
                </a:lnTo>
                <a:lnTo>
                  <a:pt x="0" y="1885950"/>
                </a:lnTo>
                <a:lnTo>
                  <a:pt x="0" y="0"/>
                </a:lnTo>
                <a:close/>
              </a:path>
            </a:pathLst>
          </a:custGeom>
          <a:blipFill>
            <a:blip r:embed="rId2"/>
            <a:stretch>
              <a:fillRect l="0" t="0" r="0" b="0"/>
            </a:stretch>
          </a:blipFill>
        </p:spPr>
      </p:sp>
      <p:sp>
        <p:nvSpPr>
          <p:cNvPr name="TextBox 5" id="5"/>
          <p:cNvSpPr txBox="true"/>
          <p:nvPr/>
        </p:nvSpPr>
        <p:spPr>
          <a:xfrm rot="0">
            <a:off x="1706185" y="821807"/>
            <a:ext cx="5450843"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KURUM ANALİZİ</a:t>
            </a:r>
          </a:p>
        </p:txBody>
      </p:sp>
      <p:sp>
        <p:nvSpPr>
          <p:cNvPr name="TextBox 6" id="6"/>
          <p:cNvSpPr txBox="true"/>
          <p:nvPr/>
        </p:nvSpPr>
        <p:spPr>
          <a:xfrm rot="0">
            <a:off x="4564780" y="3631130"/>
            <a:ext cx="103613" cy="563928"/>
          </a:xfrm>
          <a:prstGeom prst="rect">
            <a:avLst/>
          </a:prstGeom>
        </p:spPr>
        <p:txBody>
          <a:bodyPr anchor="t" rtlCol="false" tIns="0" lIns="0" bIns="0" rIns="0">
            <a:spAutoFit/>
          </a:bodyPr>
          <a:lstStyle/>
          <a:p>
            <a:pPr algn="l">
              <a:lnSpc>
                <a:spcPts val="4408"/>
              </a:lnSpc>
            </a:pPr>
            <a:r>
              <a:rPr lang="en-US" b="true" sz="3199">
                <a:solidFill>
                  <a:srgbClr val="000000"/>
                </a:solidFill>
                <a:latin typeface="Times New Roman Bold"/>
                <a:ea typeface="Times New Roman Bold"/>
                <a:cs typeface="Times New Roman Bold"/>
                <a:sym typeface="Times New Roman Bold"/>
              </a:rPr>
              <a:t> </a:t>
            </a:r>
          </a:p>
        </p:txBody>
      </p:sp>
      <p:sp>
        <p:nvSpPr>
          <p:cNvPr name="TextBox 7" id="7"/>
          <p:cNvSpPr txBox="true"/>
          <p:nvPr/>
        </p:nvSpPr>
        <p:spPr>
          <a:xfrm rot="0">
            <a:off x="6107459" y="3614071"/>
            <a:ext cx="10500512" cy="563928"/>
          </a:xfrm>
          <a:prstGeom prst="rect">
            <a:avLst/>
          </a:prstGeom>
        </p:spPr>
        <p:txBody>
          <a:bodyPr anchor="t" rtlCol="false" tIns="0" lIns="0" bIns="0" rIns="0">
            <a:spAutoFit/>
          </a:bodyPr>
          <a:lstStyle/>
          <a:p>
            <a:pPr algn="l">
              <a:lnSpc>
                <a:spcPts val="4408"/>
              </a:lnSpc>
            </a:pPr>
            <a:r>
              <a:rPr lang="en-US" sz="3199">
                <a:solidFill>
                  <a:srgbClr val="000000"/>
                </a:solidFill>
                <a:latin typeface="Times New Roman"/>
                <a:ea typeface="Times New Roman"/>
                <a:cs typeface="Times New Roman"/>
                <a:sym typeface="Times New Roman"/>
              </a:rPr>
              <a:t>Rakiplerinde (Selpak, Solo) olmayan "ortadan bölünen yaprak"</a:t>
            </a:r>
          </a:p>
        </p:txBody>
      </p:sp>
      <p:sp>
        <p:nvSpPr>
          <p:cNvPr name="TextBox 8" id="8"/>
          <p:cNvSpPr txBox="true"/>
          <p:nvPr/>
        </p:nvSpPr>
        <p:spPr>
          <a:xfrm rot="0">
            <a:off x="5353345" y="4176046"/>
            <a:ext cx="7457342" cy="563928"/>
          </a:xfrm>
          <a:prstGeom prst="rect">
            <a:avLst/>
          </a:prstGeom>
        </p:spPr>
        <p:txBody>
          <a:bodyPr anchor="t" rtlCol="false" tIns="0" lIns="0" bIns="0" rIns="0">
            <a:spAutoFit/>
          </a:bodyPr>
          <a:lstStyle/>
          <a:p>
            <a:pPr algn="l">
              <a:lnSpc>
                <a:spcPts val="4408"/>
              </a:lnSpc>
            </a:pPr>
            <a:r>
              <a:rPr lang="en-US" sz="3199">
                <a:solidFill>
                  <a:srgbClr val="000000"/>
                </a:solidFill>
                <a:latin typeface="Times New Roman"/>
                <a:ea typeface="Times New Roman"/>
                <a:cs typeface="Times New Roman"/>
                <a:sym typeface="Times New Roman"/>
              </a:rPr>
              <a:t>teknolojisiyle pazarda tek başına devleşiyor. </a:t>
            </a:r>
          </a:p>
        </p:txBody>
      </p:sp>
      <p:sp>
        <p:nvSpPr>
          <p:cNvPr name="TextBox 9" id="9"/>
          <p:cNvSpPr txBox="true"/>
          <p:nvPr/>
        </p:nvSpPr>
        <p:spPr>
          <a:xfrm rot="0">
            <a:off x="6294244" y="5299996"/>
            <a:ext cx="10164804" cy="563928"/>
          </a:xfrm>
          <a:prstGeom prst="rect">
            <a:avLst/>
          </a:prstGeom>
        </p:spPr>
        <p:txBody>
          <a:bodyPr anchor="t" rtlCol="false" tIns="0" lIns="0" bIns="0" rIns="0">
            <a:spAutoFit/>
          </a:bodyPr>
          <a:lstStyle/>
          <a:p>
            <a:pPr algn="l">
              <a:lnSpc>
                <a:spcPts val="4408"/>
              </a:lnSpc>
            </a:pPr>
            <a:r>
              <a:rPr lang="en-US" sz="3199">
                <a:solidFill>
                  <a:srgbClr val="000000"/>
                </a:solidFill>
                <a:latin typeface="Times New Roman"/>
                <a:ea typeface="Times New Roman"/>
                <a:cs typeface="Times New Roman"/>
                <a:sym typeface="Times New Roman"/>
              </a:rPr>
              <a:t>Tasarrufu sadece ucuz ürün değil, "boşa harcamamak" olarak</a:t>
            </a:r>
          </a:p>
        </p:txBody>
      </p:sp>
      <p:sp>
        <p:nvSpPr>
          <p:cNvPr name="TextBox 10" id="10"/>
          <p:cNvSpPr txBox="true"/>
          <p:nvPr/>
        </p:nvSpPr>
        <p:spPr>
          <a:xfrm rot="0">
            <a:off x="6216548" y="5861971"/>
            <a:ext cx="5673490" cy="563928"/>
          </a:xfrm>
          <a:prstGeom prst="rect">
            <a:avLst/>
          </a:prstGeom>
        </p:spPr>
        <p:txBody>
          <a:bodyPr anchor="t" rtlCol="false" tIns="0" lIns="0" bIns="0" rIns="0">
            <a:spAutoFit/>
          </a:bodyPr>
          <a:lstStyle/>
          <a:p>
            <a:pPr algn="l">
              <a:lnSpc>
                <a:spcPts val="4408"/>
              </a:lnSpc>
            </a:pPr>
            <a:r>
              <a:rPr lang="en-US" sz="3199">
                <a:solidFill>
                  <a:srgbClr val="000000"/>
                </a:solidFill>
                <a:latin typeface="Times New Roman"/>
                <a:ea typeface="Times New Roman"/>
                <a:cs typeface="Times New Roman"/>
                <a:sym typeface="Times New Roman"/>
              </a:rPr>
              <a:t>tanımlayan zeki bir marka duruşu.</a:t>
            </a:r>
          </a:p>
        </p:txBody>
      </p:sp>
      <p:sp>
        <p:nvSpPr>
          <p:cNvPr name="TextBox 11" id="11"/>
          <p:cNvSpPr txBox="true"/>
          <p:nvPr/>
        </p:nvSpPr>
        <p:spPr>
          <a:xfrm rot="0">
            <a:off x="4741821" y="6985921"/>
            <a:ext cx="12020093" cy="572453"/>
          </a:xfrm>
          <a:prstGeom prst="rect">
            <a:avLst/>
          </a:prstGeom>
        </p:spPr>
        <p:txBody>
          <a:bodyPr anchor="t" rtlCol="false" tIns="0" lIns="0" bIns="0" rIns="0">
            <a:spAutoFit/>
          </a:bodyPr>
          <a:lstStyle/>
          <a:p>
            <a:pPr algn="l">
              <a:lnSpc>
                <a:spcPts val="4408"/>
              </a:lnSpc>
            </a:pPr>
            <a:r>
              <a:rPr lang="en-US" b="true" sz="3199">
                <a:solidFill>
                  <a:srgbClr val="000000"/>
                </a:solidFill>
                <a:latin typeface="Times New Roman Bold"/>
                <a:ea typeface="Times New Roman Bold"/>
                <a:cs typeface="Times New Roman Bold"/>
                <a:sym typeface="Times New Roman Bold"/>
              </a:rPr>
              <a:t> </a:t>
            </a:r>
            <a:r>
              <a:rPr lang="en-US" sz="3199">
                <a:solidFill>
                  <a:srgbClr val="000000"/>
                </a:solidFill>
                <a:latin typeface="Times New Roman"/>
                <a:ea typeface="Times New Roman"/>
                <a:cs typeface="Times New Roman"/>
                <a:sym typeface="Times New Roman"/>
              </a:rPr>
              <a:t>Yumuşaklığı ve sağlamlığıyla tüketicinin zihninde "en iyi kalite" olarak</a:t>
            </a:r>
          </a:p>
        </p:txBody>
      </p:sp>
      <p:sp>
        <p:nvSpPr>
          <p:cNvPr name="TextBox 12" id="12"/>
          <p:cNvSpPr txBox="true"/>
          <p:nvPr/>
        </p:nvSpPr>
        <p:spPr>
          <a:xfrm rot="0">
            <a:off x="7310733" y="7547896"/>
            <a:ext cx="3441487" cy="563928"/>
          </a:xfrm>
          <a:prstGeom prst="rect">
            <a:avLst/>
          </a:prstGeom>
        </p:spPr>
        <p:txBody>
          <a:bodyPr anchor="t" rtlCol="false" tIns="0" lIns="0" bIns="0" rIns="0">
            <a:spAutoFit/>
          </a:bodyPr>
          <a:lstStyle/>
          <a:p>
            <a:pPr algn="l">
              <a:lnSpc>
                <a:spcPts val="4408"/>
              </a:lnSpc>
            </a:pPr>
            <a:r>
              <a:rPr lang="en-US" sz="3199">
                <a:solidFill>
                  <a:srgbClr val="000000"/>
                </a:solidFill>
                <a:latin typeface="Times New Roman"/>
                <a:ea typeface="Times New Roman"/>
                <a:cs typeface="Times New Roman"/>
                <a:sym typeface="Times New Roman"/>
              </a:rPr>
              <a:t>yerleşmiş bir kurum.</a:t>
            </a:r>
          </a:p>
        </p:txBody>
      </p:sp>
      <p:sp>
        <p:nvSpPr>
          <p:cNvPr name="TextBox 13" id="13"/>
          <p:cNvSpPr txBox="true"/>
          <p:nvPr/>
        </p:nvSpPr>
        <p:spPr>
          <a:xfrm rot="0">
            <a:off x="1514323" y="6991998"/>
            <a:ext cx="3322415" cy="572453"/>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 </a:t>
            </a:r>
            <a:r>
              <a:rPr lang="en-US" b="true" sz="3199">
                <a:solidFill>
                  <a:srgbClr val="000000"/>
                </a:solidFill>
                <a:latin typeface="Times New Roman Bold"/>
                <a:ea typeface="Times New Roman Bold"/>
                <a:cs typeface="Times New Roman Bold"/>
                <a:sym typeface="Times New Roman Bold"/>
              </a:rPr>
              <a:t>Kalitenin Adresi:</a:t>
            </a:r>
          </a:p>
        </p:txBody>
      </p:sp>
      <p:sp>
        <p:nvSpPr>
          <p:cNvPr name="TextBox 14" id="14"/>
          <p:cNvSpPr txBox="true"/>
          <p:nvPr/>
        </p:nvSpPr>
        <p:spPr>
          <a:xfrm rot="0">
            <a:off x="1593209" y="3620148"/>
            <a:ext cx="4496695" cy="572453"/>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 </a:t>
            </a:r>
            <a:r>
              <a:rPr lang="en-US" b="true" sz="3199">
                <a:solidFill>
                  <a:srgbClr val="000000"/>
                </a:solidFill>
                <a:latin typeface="Times New Roman Bold"/>
                <a:ea typeface="Times New Roman Bold"/>
                <a:cs typeface="Times New Roman Bold"/>
                <a:sym typeface="Times New Roman Bold"/>
              </a:rPr>
              <a:t>Taklit EdilemezYenilik:</a:t>
            </a:r>
          </a:p>
        </p:txBody>
      </p:sp>
      <p:sp>
        <p:nvSpPr>
          <p:cNvPr name="TextBox 15" id="15"/>
          <p:cNvSpPr txBox="true"/>
          <p:nvPr/>
        </p:nvSpPr>
        <p:spPr>
          <a:xfrm rot="0">
            <a:off x="1764059" y="5306073"/>
            <a:ext cx="4474435" cy="572453"/>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 </a:t>
            </a:r>
            <a:r>
              <a:rPr lang="en-US" b="true" sz="3199">
                <a:solidFill>
                  <a:srgbClr val="000000"/>
                </a:solidFill>
                <a:latin typeface="Times New Roman Bold"/>
                <a:ea typeface="Times New Roman Bold"/>
                <a:cs typeface="Times New Roman Bold"/>
                <a:sym typeface="Times New Roman Bold"/>
              </a:rPr>
              <a:t>Akıllı TasarrufunYüzü:</a:t>
            </a:r>
          </a:p>
        </p:txBody>
      </p:sp>
      <p:sp>
        <p:nvSpPr>
          <p:cNvPr name="TextBox 16" id="16"/>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299481" y="548240"/>
            <a:ext cx="4314825" cy="1885950"/>
          </a:xfrm>
          <a:custGeom>
            <a:avLst/>
            <a:gdLst/>
            <a:ahLst/>
            <a:cxnLst/>
            <a:rect r="r" b="b" t="t" l="l"/>
            <a:pathLst>
              <a:path h="1885950" w="4314825">
                <a:moveTo>
                  <a:pt x="0" y="0"/>
                </a:moveTo>
                <a:lnTo>
                  <a:pt x="4314825" y="0"/>
                </a:lnTo>
                <a:lnTo>
                  <a:pt x="4314825" y="1885950"/>
                </a:lnTo>
                <a:lnTo>
                  <a:pt x="0" y="1885950"/>
                </a:lnTo>
                <a:lnTo>
                  <a:pt x="0" y="0"/>
                </a:lnTo>
                <a:close/>
              </a:path>
            </a:pathLst>
          </a:custGeom>
          <a:blipFill>
            <a:blip r:embed="rId2"/>
            <a:stretch>
              <a:fillRect l="0" t="0" r="0" b="0"/>
            </a:stretch>
          </a:blipFill>
        </p:spPr>
      </p:sp>
      <p:sp>
        <p:nvSpPr>
          <p:cNvPr name="TextBox 3" id="3"/>
          <p:cNvSpPr txBox="true"/>
          <p:nvPr/>
        </p:nvSpPr>
        <p:spPr>
          <a:xfrm rot="0">
            <a:off x="4627255" y="3588696"/>
            <a:ext cx="12429420" cy="577539"/>
          </a:xfrm>
          <a:prstGeom prst="rect">
            <a:avLst/>
          </a:prstGeom>
        </p:spPr>
        <p:txBody>
          <a:bodyPr anchor="t" rtlCol="false" tIns="0" lIns="0" bIns="0" rIns="0">
            <a:spAutoFit/>
          </a:bodyPr>
          <a:lstStyle/>
          <a:p>
            <a:pPr algn="l">
              <a:lnSpc>
                <a:spcPts val="4309"/>
              </a:lnSpc>
            </a:pPr>
            <a:r>
              <a:rPr lang="en-US" b="true" sz="3199" spc="3">
                <a:solidFill>
                  <a:srgbClr val="000000"/>
                </a:solidFill>
                <a:latin typeface="Times New Roman Bold"/>
                <a:ea typeface="Times New Roman Bold"/>
                <a:cs typeface="Times New Roman Bold"/>
                <a:sym typeface="Times New Roman Bold"/>
              </a:rPr>
              <a:t> </a:t>
            </a:r>
            <a:r>
              <a:rPr lang="en-US" sz="3199" spc="3">
                <a:solidFill>
                  <a:srgbClr val="000000"/>
                </a:solidFill>
                <a:latin typeface="Times New Roman"/>
                <a:ea typeface="Times New Roman"/>
                <a:cs typeface="Times New Roman"/>
                <a:sym typeface="Times New Roman"/>
              </a:rPr>
              <a:t>Sadece temizlik değil, doğayı düşünen ve israftan kaçınan modern insanın</a:t>
            </a:r>
          </a:p>
        </p:txBody>
      </p:sp>
      <p:sp>
        <p:nvSpPr>
          <p:cNvPr name="TextBox 4" id="4"/>
          <p:cNvSpPr txBox="true"/>
          <p:nvPr/>
        </p:nvSpPr>
        <p:spPr>
          <a:xfrm rot="0">
            <a:off x="6440129" y="4150671"/>
            <a:ext cx="4280668" cy="554403"/>
          </a:xfrm>
          <a:prstGeom prst="rect">
            <a:avLst/>
          </a:prstGeom>
        </p:spPr>
        <p:txBody>
          <a:bodyPr anchor="t" rtlCol="false" tIns="0" lIns="0" bIns="0" rIns="0">
            <a:spAutoFit/>
          </a:bodyPr>
          <a:lstStyle/>
          <a:p>
            <a:pPr algn="l">
              <a:lnSpc>
                <a:spcPts val="4309"/>
              </a:lnSpc>
            </a:pPr>
            <a:r>
              <a:rPr lang="en-US" sz="3199">
                <a:solidFill>
                  <a:srgbClr val="000000"/>
                </a:solidFill>
                <a:latin typeface="Times New Roman"/>
                <a:ea typeface="Times New Roman"/>
                <a:cs typeface="Times New Roman"/>
                <a:sym typeface="Times New Roman"/>
              </a:rPr>
              <a:t>hayat tarzına eşlik ediyor.</a:t>
            </a:r>
          </a:p>
        </p:txBody>
      </p:sp>
      <p:sp>
        <p:nvSpPr>
          <p:cNvPr name="TextBox 5" id="5"/>
          <p:cNvSpPr txBox="true"/>
          <p:nvPr/>
        </p:nvSpPr>
        <p:spPr>
          <a:xfrm rot="0">
            <a:off x="3370250" y="4931721"/>
            <a:ext cx="14165675" cy="903370"/>
          </a:xfrm>
          <a:prstGeom prst="rect">
            <a:avLst/>
          </a:prstGeom>
        </p:spPr>
        <p:txBody>
          <a:bodyPr anchor="t" rtlCol="false" tIns="0" lIns="0" bIns="0" rIns="0">
            <a:spAutoFit/>
          </a:bodyPr>
          <a:lstStyle/>
          <a:p>
            <a:pPr algn="l">
              <a:lnSpc>
                <a:spcPts val="7998"/>
              </a:lnSpc>
            </a:pPr>
            <a:r>
              <a:rPr lang="en-US" sz="3199">
                <a:solidFill>
                  <a:srgbClr val="000000"/>
                </a:solidFill>
                <a:latin typeface="Times New Roman"/>
                <a:ea typeface="Times New Roman"/>
                <a:cs typeface="Times New Roman"/>
                <a:sym typeface="Times New Roman"/>
              </a:rPr>
              <a:t> Özel gün tasarımlarıyla sadece market rafında değil, tüketicinin duygularında da yer</a:t>
            </a:r>
          </a:p>
        </p:txBody>
      </p:sp>
      <p:sp>
        <p:nvSpPr>
          <p:cNvPr name="TextBox 6" id="6"/>
          <p:cNvSpPr txBox="true"/>
          <p:nvPr/>
        </p:nvSpPr>
        <p:spPr>
          <a:xfrm rot="0">
            <a:off x="6027572" y="6103296"/>
            <a:ext cx="5099199" cy="287703"/>
          </a:xfrm>
          <a:prstGeom prst="rect">
            <a:avLst/>
          </a:prstGeom>
        </p:spPr>
        <p:txBody>
          <a:bodyPr anchor="t" rtlCol="false" tIns="0" lIns="0" bIns="0" rIns="0">
            <a:spAutoFit/>
          </a:bodyPr>
          <a:lstStyle/>
          <a:p>
            <a:pPr algn="l">
              <a:lnSpc>
                <a:spcPts val="1599"/>
              </a:lnSpc>
            </a:pPr>
            <a:r>
              <a:rPr lang="en-US" sz="3199">
                <a:solidFill>
                  <a:srgbClr val="000000"/>
                </a:solidFill>
                <a:latin typeface="Times New Roman"/>
                <a:ea typeface="Times New Roman"/>
                <a:cs typeface="Times New Roman"/>
                <a:sym typeface="Times New Roman"/>
              </a:rPr>
              <a:t>edinen samimi bir iletişim dili.</a:t>
            </a:r>
          </a:p>
        </p:txBody>
      </p:sp>
      <p:sp>
        <p:nvSpPr>
          <p:cNvPr name="TextBox 7" id="7"/>
          <p:cNvSpPr txBox="true"/>
          <p:nvPr/>
        </p:nvSpPr>
        <p:spPr>
          <a:xfrm rot="0">
            <a:off x="4605080" y="6632248"/>
            <a:ext cx="103613" cy="897303"/>
          </a:xfrm>
          <a:prstGeom prst="rect">
            <a:avLst/>
          </a:prstGeom>
        </p:spPr>
        <p:txBody>
          <a:bodyPr anchor="t" rtlCol="false" tIns="0" lIns="0" bIns="0" rIns="0">
            <a:spAutoFit/>
          </a:bodyPr>
          <a:lstStyle/>
          <a:p>
            <a:pPr algn="l">
              <a:lnSpc>
                <a:spcPts val="7998"/>
              </a:lnSpc>
            </a:pPr>
            <a:r>
              <a:rPr lang="en-US" b="true" sz="3199">
                <a:solidFill>
                  <a:srgbClr val="000000"/>
                </a:solidFill>
                <a:latin typeface="Times New Roman Bold"/>
                <a:ea typeface="Times New Roman Bold"/>
                <a:cs typeface="Times New Roman Bold"/>
                <a:sym typeface="Times New Roman Bold"/>
              </a:rPr>
              <a:t> </a:t>
            </a:r>
          </a:p>
        </p:txBody>
      </p:sp>
      <p:sp>
        <p:nvSpPr>
          <p:cNvPr name="TextBox 8" id="8"/>
          <p:cNvSpPr txBox="true"/>
          <p:nvPr/>
        </p:nvSpPr>
        <p:spPr>
          <a:xfrm rot="0">
            <a:off x="6893014" y="6617646"/>
            <a:ext cx="10176739" cy="897303"/>
          </a:xfrm>
          <a:prstGeom prst="rect">
            <a:avLst/>
          </a:prstGeom>
        </p:spPr>
        <p:txBody>
          <a:bodyPr anchor="t" rtlCol="false" tIns="0" lIns="0" bIns="0" rIns="0">
            <a:spAutoFit/>
          </a:bodyPr>
          <a:lstStyle/>
          <a:p>
            <a:pPr algn="l">
              <a:lnSpc>
                <a:spcPts val="7998"/>
              </a:lnSpc>
            </a:pPr>
            <a:r>
              <a:rPr lang="en-US" sz="3199">
                <a:solidFill>
                  <a:srgbClr val="000000"/>
                </a:solidFill>
                <a:latin typeface="Times New Roman"/>
                <a:ea typeface="Times New Roman"/>
                <a:cs typeface="Times New Roman"/>
                <a:sym typeface="Times New Roman"/>
              </a:rPr>
              <a:t>"Küçük işler için koca yaprak harcanmaz" diyerek sektördeki</a:t>
            </a:r>
          </a:p>
        </p:txBody>
      </p:sp>
      <p:sp>
        <p:nvSpPr>
          <p:cNvPr name="TextBox 9" id="9"/>
          <p:cNvSpPr txBox="true"/>
          <p:nvPr/>
        </p:nvSpPr>
        <p:spPr>
          <a:xfrm rot="0">
            <a:off x="5063766" y="7789221"/>
            <a:ext cx="6962003" cy="296228"/>
          </a:xfrm>
          <a:prstGeom prst="rect">
            <a:avLst/>
          </a:prstGeom>
        </p:spPr>
        <p:txBody>
          <a:bodyPr anchor="t" rtlCol="false" tIns="0" lIns="0" bIns="0" rIns="0">
            <a:spAutoFit/>
          </a:bodyPr>
          <a:lstStyle/>
          <a:p>
            <a:pPr algn="l">
              <a:lnSpc>
                <a:spcPts val="1599"/>
              </a:lnSpc>
            </a:pPr>
            <a:r>
              <a:rPr lang="en-US" sz="3199">
                <a:solidFill>
                  <a:srgbClr val="000000"/>
                </a:solidFill>
                <a:latin typeface="Times New Roman"/>
                <a:ea typeface="Times New Roman"/>
                <a:cs typeface="Times New Roman"/>
                <a:sym typeface="Times New Roman"/>
              </a:rPr>
              <a:t>standartlarıbaştan yazan cesur bir oyuncu</a:t>
            </a:r>
            <a:r>
              <a:rPr lang="en-US" b="true" sz="3199">
                <a:solidFill>
                  <a:srgbClr val="000000"/>
                </a:solidFill>
                <a:latin typeface="Times New Roman Bold"/>
                <a:ea typeface="Times New Roman Bold"/>
                <a:cs typeface="Times New Roman Bold"/>
                <a:sym typeface="Times New Roman Bold"/>
              </a:rPr>
              <a:t>.</a:t>
            </a:r>
          </a:p>
        </p:txBody>
      </p:sp>
      <p:sp>
        <p:nvSpPr>
          <p:cNvPr name="TextBox 10" id="10"/>
          <p:cNvSpPr txBox="true"/>
          <p:nvPr/>
        </p:nvSpPr>
        <p:spPr>
          <a:xfrm rot="0">
            <a:off x="1116844" y="5271173"/>
            <a:ext cx="2298421" cy="572453"/>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a:t>
            </a:r>
            <a:r>
              <a:rPr lang="en-US" b="true" sz="3199">
                <a:solidFill>
                  <a:srgbClr val="000000"/>
                </a:solidFill>
                <a:latin typeface="Times New Roman Bold"/>
                <a:ea typeface="Times New Roman Bold"/>
                <a:cs typeface="Times New Roman Bold"/>
                <a:sym typeface="Times New Roman Bold"/>
              </a:rPr>
              <a:t>Gönül Bağı:</a:t>
            </a:r>
          </a:p>
        </p:txBody>
      </p:sp>
      <p:sp>
        <p:nvSpPr>
          <p:cNvPr name="TextBox 11" id="11"/>
          <p:cNvSpPr txBox="true"/>
          <p:nvPr/>
        </p:nvSpPr>
        <p:spPr>
          <a:xfrm rot="0">
            <a:off x="1257338" y="3602307"/>
            <a:ext cx="3437249"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•Yeni Nesil Vizyon:</a:t>
            </a:r>
          </a:p>
        </p:txBody>
      </p:sp>
      <p:sp>
        <p:nvSpPr>
          <p:cNvPr name="TextBox 12" id="12"/>
          <p:cNvSpPr txBox="true"/>
          <p:nvPr/>
        </p:nvSpPr>
        <p:spPr>
          <a:xfrm rot="0">
            <a:off x="1199893" y="6957098"/>
            <a:ext cx="5637914" cy="572453"/>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a:t>
            </a:r>
            <a:r>
              <a:rPr lang="en-US" b="true" sz="3199">
                <a:solidFill>
                  <a:srgbClr val="000000"/>
                </a:solidFill>
                <a:latin typeface="Times New Roman Bold"/>
                <a:ea typeface="Times New Roman Bold"/>
                <a:cs typeface="Times New Roman Bold"/>
                <a:sym typeface="Times New Roman Bold"/>
              </a:rPr>
              <a:t>Eski AlışkanlıklarıYıkanGüç:</a:t>
            </a:r>
          </a:p>
        </p:txBody>
      </p:sp>
      <p:sp>
        <p:nvSpPr>
          <p:cNvPr name="TextBox 13" id="13"/>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4</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6286" cy="2246300"/>
            <a:chOff x="0" y="0"/>
            <a:chExt cx="18286285" cy="2246300"/>
          </a:xfrm>
        </p:grpSpPr>
        <p:sp>
          <p:nvSpPr>
            <p:cNvPr name="Freeform 3" id="3"/>
            <p:cNvSpPr/>
            <p:nvPr/>
          </p:nvSpPr>
          <p:spPr>
            <a:xfrm flipH="false" flipV="false" rot="0">
              <a:off x="0" y="0"/>
              <a:ext cx="18286223" cy="2246249"/>
            </a:xfrm>
            <a:custGeom>
              <a:avLst/>
              <a:gdLst/>
              <a:ahLst/>
              <a:cxnLst/>
              <a:rect r="r" b="b" t="t" l="l"/>
              <a:pathLst>
                <a:path h="2246249" w="18286223">
                  <a:moveTo>
                    <a:pt x="0" y="0"/>
                  </a:moveTo>
                  <a:lnTo>
                    <a:pt x="0" y="2246249"/>
                  </a:lnTo>
                  <a:lnTo>
                    <a:pt x="18286223" y="2246249"/>
                  </a:lnTo>
                  <a:lnTo>
                    <a:pt x="18286223" y="0"/>
                  </a:lnTo>
                  <a:close/>
                </a:path>
              </a:pathLst>
            </a:custGeom>
            <a:solidFill>
              <a:srgbClr val="F153B5"/>
            </a:solidFill>
            <a:ln w="12700">
              <a:solidFill>
                <a:srgbClr val="000000"/>
              </a:solidFill>
            </a:ln>
          </p:spPr>
        </p:sp>
      </p:grpSp>
      <p:sp>
        <p:nvSpPr>
          <p:cNvPr name="Freeform 4" id="4"/>
          <p:cNvSpPr/>
          <p:nvPr/>
        </p:nvSpPr>
        <p:spPr>
          <a:xfrm flipH="false" flipV="false" rot="0">
            <a:off x="11330797" y="3155604"/>
            <a:ext cx="6115050" cy="5581650"/>
          </a:xfrm>
          <a:custGeom>
            <a:avLst/>
            <a:gdLst/>
            <a:ahLst/>
            <a:cxnLst/>
            <a:rect r="r" b="b" t="t" l="l"/>
            <a:pathLst>
              <a:path h="5581650" w="6115050">
                <a:moveTo>
                  <a:pt x="0" y="0"/>
                </a:moveTo>
                <a:lnTo>
                  <a:pt x="6115050" y="0"/>
                </a:lnTo>
                <a:lnTo>
                  <a:pt x="6115050" y="5581650"/>
                </a:lnTo>
                <a:lnTo>
                  <a:pt x="0" y="5581650"/>
                </a:lnTo>
                <a:lnTo>
                  <a:pt x="0" y="0"/>
                </a:lnTo>
                <a:close/>
              </a:path>
            </a:pathLst>
          </a:custGeom>
          <a:blipFill>
            <a:blip r:embed="rId2"/>
            <a:stretch>
              <a:fillRect l="0" t="0" r="0" b="-9556"/>
            </a:stretch>
          </a:blipFill>
        </p:spPr>
      </p:sp>
      <p:sp>
        <p:nvSpPr>
          <p:cNvPr name="TextBox 5" id="5"/>
          <p:cNvSpPr txBox="true"/>
          <p:nvPr/>
        </p:nvSpPr>
        <p:spPr>
          <a:xfrm rot="0">
            <a:off x="964149" y="3177664"/>
            <a:ext cx="10261521" cy="4421553"/>
          </a:xfrm>
          <a:prstGeom prst="rect">
            <a:avLst/>
          </a:prstGeom>
        </p:spPr>
        <p:txBody>
          <a:bodyPr anchor="t" rtlCol="false" tIns="0" lIns="0" bIns="0" rIns="0">
            <a:spAutoFit/>
          </a:bodyPr>
          <a:lstStyle/>
          <a:p>
            <a:pPr algn="l">
              <a:lnSpc>
                <a:spcPts val="4351"/>
              </a:lnSpc>
            </a:pPr>
            <a:r>
              <a:rPr lang="en-US" sz="3199">
                <a:solidFill>
                  <a:srgbClr val="000000"/>
                </a:solidFill>
                <a:latin typeface="Times New Roman"/>
                <a:ea typeface="Times New Roman"/>
                <a:cs typeface="Times New Roman"/>
                <a:sym typeface="Times New Roman"/>
              </a:rPr>
              <a:t>•Türkiye kâğıt havlu sektörü büyüme eğilimindedir. •Hijyen bilincinin artması talebi artırmaktadır. •Pazar yüksek rekabetlidir. •Sektör fiyat, orta segment ve premium olarak ayrılmaktadır. •Papia inovatif ürünlerle premium segmente yönelir. •Selpak güçlü marka bilinirliğiyle orta–üst segmentte liderdir. •Solo fiyat/performans odaklıdır ve geniş kitlelere hitap eder. •Tüketiciler kalite, dayanıklılık ve kullanım kolaylığına önem</a:t>
            </a:r>
          </a:p>
        </p:txBody>
      </p:sp>
      <p:sp>
        <p:nvSpPr>
          <p:cNvPr name="TextBox 6" id="6"/>
          <p:cNvSpPr txBox="true"/>
          <p:nvPr/>
        </p:nvSpPr>
        <p:spPr>
          <a:xfrm rot="0">
            <a:off x="2140182" y="7559164"/>
            <a:ext cx="2105730" cy="668703"/>
          </a:xfrm>
          <a:prstGeom prst="rect">
            <a:avLst/>
          </a:prstGeom>
        </p:spPr>
        <p:txBody>
          <a:bodyPr anchor="t" rtlCol="false" tIns="0" lIns="0" bIns="0" rIns="0">
            <a:spAutoFit/>
          </a:bodyPr>
          <a:lstStyle/>
          <a:p>
            <a:pPr algn="l">
              <a:lnSpc>
                <a:spcPts val="5551"/>
              </a:lnSpc>
            </a:pPr>
            <a:r>
              <a:rPr lang="en-US" sz="3199">
                <a:solidFill>
                  <a:srgbClr val="000000"/>
                </a:solidFill>
                <a:latin typeface="Times New Roman"/>
                <a:ea typeface="Times New Roman"/>
                <a:cs typeface="Times New Roman"/>
                <a:sym typeface="Times New Roman"/>
              </a:rPr>
              <a:t>vermektedir.</a:t>
            </a:r>
          </a:p>
        </p:txBody>
      </p:sp>
      <p:sp>
        <p:nvSpPr>
          <p:cNvPr name="TextBox 7" id="7"/>
          <p:cNvSpPr txBox="true"/>
          <p:nvPr/>
        </p:nvSpPr>
        <p:spPr>
          <a:xfrm rot="0">
            <a:off x="952833" y="8340214"/>
            <a:ext cx="9765144" cy="449628"/>
          </a:xfrm>
          <a:prstGeom prst="rect">
            <a:avLst/>
          </a:prstGeom>
        </p:spPr>
        <p:txBody>
          <a:bodyPr anchor="t" rtlCol="false" tIns="0" lIns="0" bIns="0" rIns="0">
            <a:spAutoFit/>
          </a:bodyPr>
          <a:lstStyle/>
          <a:p>
            <a:pPr algn="l">
              <a:lnSpc>
                <a:spcPts val="3298"/>
              </a:lnSpc>
            </a:pPr>
            <a:r>
              <a:rPr lang="en-US" sz="3199">
                <a:solidFill>
                  <a:srgbClr val="000000"/>
                </a:solidFill>
                <a:latin typeface="Times New Roman"/>
                <a:ea typeface="Times New Roman"/>
                <a:cs typeface="Times New Roman"/>
                <a:sym typeface="Times New Roman"/>
              </a:rPr>
              <a:t>•Yenilikçi ürünler sektörde rekabet avantajı sağlamaktadır.</a:t>
            </a:r>
          </a:p>
        </p:txBody>
      </p:sp>
      <p:sp>
        <p:nvSpPr>
          <p:cNvPr name="TextBox 8" id="8"/>
          <p:cNvSpPr txBox="true"/>
          <p:nvPr/>
        </p:nvSpPr>
        <p:spPr>
          <a:xfrm rot="0">
            <a:off x="1262901" y="884177"/>
            <a:ext cx="5632037"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SEKTÖR ANALİZİ</a:t>
            </a:r>
          </a:p>
        </p:txBody>
      </p:sp>
      <p:sp>
        <p:nvSpPr>
          <p:cNvPr name="TextBox 9" id="9"/>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5</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6905" cy="2371554"/>
            <a:chOff x="0" y="0"/>
            <a:chExt cx="18286895" cy="2371560"/>
          </a:xfrm>
        </p:grpSpPr>
        <p:sp>
          <p:nvSpPr>
            <p:cNvPr name="Freeform 3" id="3"/>
            <p:cNvSpPr/>
            <p:nvPr/>
          </p:nvSpPr>
          <p:spPr>
            <a:xfrm flipH="false" flipV="false" rot="0">
              <a:off x="0" y="0"/>
              <a:ext cx="18286851" cy="2371604"/>
            </a:xfrm>
            <a:custGeom>
              <a:avLst/>
              <a:gdLst/>
              <a:ahLst/>
              <a:cxnLst/>
              <a:rect r="r" b="b" t="t" l="l"/>
              <a:pathLst>
                <a:path h="2371604" w="18286851">
                  <a:moveTo>
                    <a:pt x="0" y="0"/>
                  </a:moveTo>
                  <a:lnTo>
                    <a:pt x="18286851" y="0"/>
                  </a:lnTo>
                  <a:lnTo>
                    <a:pt x="18286851" y="2371604"/>
                  </a:lnTo>
                  <a:lnTo>
                    <a:pt x="0" y="2371604"/>
                  </a:lnTo>
                  <a:close/>
                </a:path>
              </a:pathLst>
            </a:custGeom>
            <a:solidFill>
              <a:srgbClr val="F153B5"/>
            </a:solidFill>
            <a:ln w="12700">
              <a:solidFill>
                <a:srgbClr val="000000"/>
              </a:solidFill>
            </a:ln>
          </p:spPr>
        </p:sp>
      </p:grpSp>
      <p:sp>
        <p:nvSpPr>
          <p:cNvPr name="Freeform 4" id="4"/>
          <p:cNvSpPr/>
          <p:nvPr/>
        </p:nvSpPr>
        <p:spPr>
          <a:xfrm flipH="false" flipV="false" rot="0">
            <a:off x="12730963" y="3182779"/>
            <a:ext cx="5124450" cy="6372225"/>
          </a:xfrm>
          <a:custGeom>
            <a:avLst/>
            <a:gdLst/>
            <a:ahLst/>
            <a:cxnLst/>
            <a:rect r="r" b="b" t="t" l="l"/>
            <a:pathLst>
              <a:path h="6372225" w="5124450">
                <a:moveTo>
                  <a:pt x="0" y="0"/>
                </a:moveTo>
                <a:lnTo>
                  <a:pt x="5124450" y="0"/>
                </a:lnTo>
                <a:lnTo>
                  <a:pt x="5124450" y="6372225"/>
                </a:lnTo>
                <a:lnTo>
                  <a:pt x="0" y="6372225"/>
                </a:lnTo>
                <a:lnTo>
                  <a:pt x="0" y="0"/>
                </a:lnTo>
                <a:close/>
              </a:path>
            </a:pathLst>
          </a:custGeom>
          <a:blipFill>
            <a:blip r:embed="rId2"/>
            <a:stretch>
              <a:fillRect l="-3399" t="-2485" r="-3292" b="-7977"/>
            </a:stretch>
          </a:blipFill>
        </p:spPr>
      </p:sp>
      <p:sp>
        <p:nvSpPr>
          <p:cNvPr name="TextBox 5" id="5"/>
          <p:cNvSpPr txBox="true"/>
          <p:nvPr/>
        </p:nvSpPr>
        <p:spPr>
          <a:xfrm rot="0">
            <a:off x="1493330" y="867632"/>
            <a:ext cx="7646299"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ÜRÜN/HİZMET ANALİZİ</a:t>
            </a:r>
          </a:p>
        </p:txBody>
      </p:sp>
      <p:sp>
        <p:nvSpPr>
          <p:cNvPr name="TextBox 6" id="6"/>
          <p:cNvSpPr txBox="true"/>
          <p:nvPr/>
        </p:nvSpPr>
        <p:spPr>
          <a:xfrm rot="0">
            <a:off x="132702" y="5342068"/>
            <a:ext cx="3016444" cy="572453"/>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TEMEL VAAT:</a:t>
            </a:r>
            <a:r>
              <a:rPr lang="en-US" sz="3199">
                <a:solidFill>
                  <a:srgbClr val="000000"/>
                </a:solidFill>
                <a:latin typeface="Times New Roman"/>
                <a:ea typeface="Times New Roman"/>
                <a:cs typeface="Times New Roman"/>
                <a:sym typeface="Times New Roman"/>
              </a:rPr>
              <a:t> </a:t>
            </a:r>
          </a:p>
        </p:txBody>
      </p:sp>
      <p:sp>
        <p:nvSpPr>
          <p:cNvPr name="TextBox 7" id="7"/>
          <p:cNvSpPr txBox="true"/>
          <p:nvPr/>
        </p:nvSpPr>
        <p:spPr>
          <a:xfrm rot="0">
            <a:off x="170202" y="7466057"/>
            <a:ext cx="3684232"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TEMEL FAYDASI: </a:t>
            </a:r>
          </a:p>
        </p:txBody>
      </p:sp>
      <p:sp>
        <p:nvSpPr>
          <p:cNvPr name="TextBox 8" id="8"/>
          <p:cNvSpPr txBox="true"/>
          <p:nvPr/>
        </p:nvSpPr>
        <p:spPr>
          <a:xfrm rot="0">
            <a:off x="193129" y="3861797"/>
            <a:ext cx="3747078" cy="563928"/>
          </a:xfrm>
          <a:prstGeom prst="rect">
            <a:avLst/>
          </a:prstGeom>
        </p:spPr>
        <p:txBody>
          <a:bodyPr anchor="t" rtlCol="false" tIns="0" lIns="0" bIns="0" rIns="0">
            <a:spAutoFit/>
          </a:bodyPr>
          <a:lstStyle/>
          <a:p>
            <a:pPr algn="l">
              <a:lnSpc>
                <a:spcPts val="4479"/>
              </a:lnSpc>
            </a:pPr>
            <a:r>
              <a:rPr lang="en-US" b="true" sz="3199" spc="9">
                <a:solidFill>
                  <a:srgbClr val="000000"/>
                </a:solidFill>
                <a:latin typeface="Times New Roman Bold"/>
                <a:ea typeface="Times New Roman Bold"/>
                <a:cs typeface="Times New Roman Bold"/>
                <a:sym typeface="Times New Roman Bold"/>
              </a:rPr>
              <a:t>ÜRÜNÜN TANIMI: </a:t>
            </a:r>
          </a:p>
        </p:txBody>
      </p:sp>
      <p:sp>
        <p:nvSpPr>
          <p:cNvPr name="TextBox 9" id="9"/>
          <p:cNvSpPr txBox="true"/>
          <p:nvPr/>
        </p:nvSpPr>
        <p:spPr>
          <a:xfrm rot="0">
            <a:off x="3873198" y="3814905"/>
            <a:ext cx="7754769" cy="592503"/>
          </a:xfrm>
          <a:prstGeom prst="rect">
            <a:avLst/>
          </a:prstGeom>
        </p:spPr>
        <p:txBody>
          <a:bodyPr anchor="t" rtlCol="false" tIns="0" lIns="0" bIns="0" rIns="0">
            <a:spAutoFit/>
          </a:bodyPr>
          <a:lstStyle/>
          <a:p>
            <a:pPr algn="l">
              <a:lnSpc>
                <a:spcPts val="4799"/>
              </a:lnSpc>
            </a:pPr>
            <a:r>
              <a:rPr lang="en-US" sz="3199" spc="31">
                <a:solidFill>
                  <a:srgbClr val="000000"/>
                </a:solidFill>
                <a:latin typeface="Times New Roman"/>
                <a:ea typeface="Times New Roman"/>
                <a:cs typeface="Times New Roman"/>
                <a:sym typeface="Times New Roman"/>
              </a:rPr>
              <a:t>Ortadan bölünebilen yapısıyla ihtiyacın kadar</a:t>
            </a:r>
          </a:p>
        </p:txBody>
      </p:sp>
      <p:sp>
        <p:nvSpPr>
          <p:cNvPr name="TextBox 10" id="10"/>
          <p:cNvSpPr txBox="true"/>
          <p:nvPr/>
        </p:nvSpPr>
        <p:spPr>
          <a:xfrm rot="0">
            <a:off x="2477186" y="4424505"/>
            <a:ext cx="6855638" cy="592503"/>
          </a:xfrm>
          <a:prstGeom prst="rect">
            <a:avLst/>
          </a:prstGeom>
        </p:spPr>
        <p:txBody>
          <a:bodyPr anchor="t" rtlCol="false" tIns="0" lIns="0" bIns="0" rIns="0">
            <a:spAutoFit/>
          </a:bodyPr>
          <a:lstStyle/>
          <a:p>
            <a:pPr algn="l">
              <a:lnSpc>
                <a:spcPts val="4799"/>
              </a:lnSpc>
            </a:pPr>
            <a:r>
              <a:rPr lang="en-US" sz="3199" spc="28">
                <a:solidFill>
                  <a:srgbClr val="000000"/>
                </a:solidFill>
                <a:latin typeface="Times New Roman"/>
                <a:ea typeface="Times New Roman"/>
                <a:cs typeface="Times New Roman"/>
                <a:sym typeface="Times New Roman"/>
              </a:rPr>
              <a:t>kullanım sunan yenilikçi kağıt havludur.</a:t>
            </a:r>
          </a:p>
        </p:txBody>
      </p:sp>
      <p:sp>
        <p:nvSpPr>
          <p:cNvPr name="TextBox 11" id="11"/>
          <p:cNvSpPr txBox="true"/>
          <p:nvPr/>
        </p:nvSpPr>
        <p:spPr>
          <a:xfrm rot="0">
            <a:off x="2988935" y="5004283"/>
            <a:ext cx="9484471" cy="897303"/>
          </a:xfrm>
          <a:prstGeom prst="rect">
            <a:avLst/>
          </a:prstGeom>
        </p:spPr>
        <p:txBody>
          <a:bodyPr anchor="t" rtlCol="false" tIns="0" lIns="0" bIns="0" rIns="0">
            <a:spAutoFit/>
          </a:bodyPr>
          <a:lstStyle/>
          <a:p>
            <a:pPr algn="l">
              <a:lnSpc>
                <a:spcPts val="7998"/>
              </a:lnSpc>
            </a:pPr>
            <a:r>
              <a:rPr lang="en-US" sz="3199" spc="31">
                <a:solidFill>
                  <a:srgbClr val="000000"/>
                </a:solidFill>
                <a:latin typeface="Times New Roman"/>
                <a:ea typeface="Times New Roman"/>
                <a:cs typeface="Times New Roman"/>
                <a:sym typeface="Times New Roman"/>
              </a:rPr>
              <a:t>Tüketicinin ihtiyacına göre ister tam, ister yarım yaprak</a:t>
            </a:r>
          </a:p>
        </p:txBody>
      </p:sp>
      <p:sp>
        <p:nvSpPr>
          <p:cNvPr name="TextBox 12" id="12"/>
          <p:cNvSpPr txBox="true"/>
          <p:nvPr/>
        </p:nvSpPr>
        <p:spPr>
          <a:xfrm rot="0">
            <a:off x="1288294" y="6220244"/>
            <a:ext cx="10245509" cy="897303"/>
          </a:xfrm>
          <a:prstGeom prst="rect">
            <a:avLst/>
          </a:prstGeom>
        </p:spPr>
        <p:txBody>
          <a:bodyPr anchor="t" rtlCol="false" tIns="0" lIns="0" bIns="0" rIns="0">
            <a:spAutoFit/>
          </a:bodyPr>
          <a:lstStyle/>
          <a:p>
            <a:pPr algn="ctr">
              <a:lnSpc>
                <a:spcPts val="1698"/>
              </a:lnSpc>
            </a:pPr>
            <a:r>
              <a:rPr lang="en-US" sz="3199" spc="31">
                <a:solidFill>
                  <a:srgbClr val="000000"/>
                </a:solidFill>
                <a:latin typeface="Times New Roman"/>
                <a:ea typeface="Times New Roman"/>
                <a:cs typeface="Times New Roman"/>
                <a:sym typeface="Times New Roman"/>
              </a:rPr>
              <a:t>boyu alternatifleriyle pratik bir şekilde tam da ihtiyacı kadar</a:t>
            </a:r>
          </a:p>
          <a:p>
            <a:pPr algn="ctr">
              <a:lnSpc>
                <a:spcPts val="7749"/>
              </a:lnSpc>
            </a:pPr>
            <a:r>
              <a:rPr lang="en-US" sz="3199" spc="25">
                <a:solidFill>
                  <a:srgbClr val="000000"/>
                </a:solidFill>
                <a:latin typeface="Times New Roman"/>
                <a:ea typeface="Times New Roman"/>
                <a:cs typeface="Times New Roman"/>
                <a:sym typeface="Times New Roman"/>
              </a:rPr>
              <a:t>kullanmasına olanak sunar.</a:t>
            </a:r>
          </a:p>
        </p:txBody>
      </p:sp>
      <p:sp>
        <p:nvSpPr>
          <p:cNvPr name="TextBox 13" id="13"/>
          <p:cNvSpPr txBox="true"/>
          <p:nvPr/>
        </p:nvSpPr>
        <p:spPr>
          <a:xfrm rot="0">
            <a:off x="3753241" y="7267994"/>
            <a:ext cx="8118920" cy="744903"/>
          </a:xfrm>
          <a:prstGeom prst="rect">
            <a:avLst/>
          </a:prstGeom>
        </p:spPr>
        <p:txBody>
          <a:bodyPr anchor="t" rtlCol="false" tIns="0" lIns="0" bIns="0" rIns="0">
            <a:spAutoFit/>
          </a:bodyPr>
          <a:lstStyle/>
          <a:p>
            <a:pPr algn="l">
              <a:lnSpc>
                <a:spcPts val="6351"/>
              </a:lnSpc>
            </a:pPr>
            <a:r>
              <a:rPr lang="en-US" sz="3199" spc="31">
                <a:solidFill>
                  <a:srgbClr val="000000"/>
                </a:solidFill>
                <a:latin typeface="Times New Roman"/>
                <a:ea typeface="Times New Roman"/>
                <a:cs typeface="Times New Roman"/>
                <a:sym typeface="Times New Roman"/>
              </a:rPr>
              <a:t>Küçük dökülmelerde israfı önleyerek ekonomik</a:t>
            </a:r>
          </a:p>
        </p:txBody>
      </p:sp>
      <p:sp>
        <p:nvSpPr>
          <p:cNvPr name="TextBox 14" id="14"/>
          <p:cNvSpPr txBox="true"/>
          <p:nvPr/>
        </p:nvSpPr>
        <p:spPr>
          <a:xfrm rot="0">
            <a:off x="4613472" y="8170402"/>
            <a:ext cx="2707405" cy="449628"/>
          </a:xfrm>
          <a:prstGeom prst="rect">
            <a:avLst/>
          </a:prstGeom>
        </p:spPr>
        <p:txBody>
          <a:bodyPr anchor="t" rtlCol="false" tIns="0" lIns="0" bIns="0" rIns="0">
            <a:spAutoFit/>
          </a:bodyPr>
          <a:lstStyle/>
          <a:p>
            <a:pPr algn="l">
              <a:lnSpc>
                <a:spcPts val="3212"/>
              </a:lnSpc>
            </a:pPr>
            <a:r>
              <a:rPr lang="en-US" sz="3199" spc="19">
                <a:solidFill>
                  <a:srgbClr val="000000"/>
                </a:solidFill>
                <a:latin typeface="Times New Roman"/>
                <a:ea typeface="Times New Roman"/>
                <a:cs typeface="Times New Roman"/>
                <a:sym typeface="Times New Roman"/>
              </a:rPr>
              <a:t>kullanım sağlar.</a:t>
            </a:r>
          </a:p>
        </p:txBody>
      </p:sp>
      <p:sp>
        <p:nvSpPr>
          <p:cNvPr name="TextBox 15" id="15"/>
          <p:cNvSpPr txBox="true"/>
          <p:nvPr/>
        </p:nvSpPr>
        <p:spPr>
          <a:xfrm rot="0">
            <a:off x="17858556" y="970757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6</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58500" y="1117844"/>
            <a:ext cx="6153150" cy="7734300"/>
          </a:xfrm>
          <a:custGeom>
            <a:avLst/>
            <a:gdLst/>
            <a:ahLst/>
            <a:cxnLst/>
            <a:rect r="r" b="b" t="t" l="l"/>
            <a:pathLst>
              <a:path h="7734300" w="6153150">
                <a:moveTo>
                  <a:pt x="0" y="0"/>
                </a:moveTo>
                <a:lnTo>
                  <a:pt x="6153150" y="0"/>
                </a:lnTo>
                <a:lnTo>
                  <a:pt x="6153150" y="7734300"/>
                </a:lnTo>
                <a:lnTo>
                  <a:pt x="0" y="7734300"/>
                </a:lnTo>
                <a:lnTo>
                  <a:pt x="0" y="0"/>
                </a:lnTo>
                <a:close/>
              </a:path>
            </a:pathLst>
          </a:custGeom>
          <a:blipFill>
            <a:blip r:embed="rId2"/>
            <a:stretch>
              <a:fillRect l="0" t="0" r="0" b="0"/>
            </a:stretch>
          </a:blipFill>
        </p:spPr>
      </p:sp>
      <p:sp>
        <p:nvSpPr>
          <p:cNvPr name="TextBox 3" id="3"/>
          <p:cNvSpPr txBox="true"/>
          <p:nvPr/>
        </p:nvSpPr>
        <p:spPr>
          <a:xfrm rot="0">
            <a:off x="1269568" y="2602211"/>
            <a:ext cx="8950262" cy="1926003"/>
          </a:xfrm>
          <a:prstGeom prst="rect">
            <a:avLst/>
          </a:prstGeom>
        </p:spPr>
        <p:txBody>
          <a:bodyPr anchor="t" rtlCol="false" tIns="0" lIns="0" bIns="0" rIns="0">
            <a:spAutoFit/>
          </a:bodyPr>
          <a:lstStyle/>
          <a:p>
            <a:pPr algn="ctr">
              <a:lnSpc>
                <a:spcPts val="3749"/>
              </a:lnSpc>
            </a:pPr>
            <a:r>
              <a:rPr lang="en-US" b="true" sz="3199" spc="15">
                <a:solidFill>
                  <a:srgbClr val="000000"/>
                </a:solidFill>
                <a:latin typeface="Times New Roman Bold"/>
                <a:ea typeface="Times New Roman Bold"/>
                <a:cs typeface="Times New Roman Bold"/>
                <a:sym typeface="Times New Roman Bold"/>
              </a:rPr>
              <a:t>• Yeniden Konumlandırma Amacı: </a:t>
            </a:r>
            <a:r>
              <a:rPr lang="en-US" sz="3199" spc="15">
                <a:solidFill>
                  <a:srgbClr val="000000"/>
                </a:solidFill>
                <a:latin typeface="Times New Roman"/>
                <a:ea typeface="Times New Roman"/>
                <a:cs typeface="Times New Roman"/>
                <a:sym typeface="Times New Roman"/>
              </a:rPr>
              <a:t>Bölünmüş yaprak özelliğini, sadece tasarruf sağlayan bir ürün olmaktan çıkarıp, pratik ve bilinçli bir yaşam tarzının ayrılmaz bir parçası olarak konumlandırmak.</a:t>
            </a:r>
          </a:p>
        </p:txBody>
      </p:sp>
      <p:sp>
        <p:nvSpPr>
          <p:cNvPr name="TextBox 4" id="4"/>
          <p:cNvSpPr txBox="true"/>
          <p:nvPr/>
        </p:nvSpPr>
        <p:spPr>
          <a:xfrm rot="0">
            <a:off x="1599505" y="4631036"/>
            <a:ext cx="8261099" cy="1849803"/>
          </a:xfrm>
          <a:prstGeom prst="rect">
            <a:avLst/>
          </a:prstGeom>
        </p:spPr>
        <p:txBody>
          <a:bodyPr anchor="t" rtlCol="false" tIns="0" lIns="0" bIns="0" rIns="0">
            <a:spAutoFit/>
          </a:bodyPr>
          <a:lstStyle/>
          <a:p>
            <a:pPr algn="ctr">
              <a:lnSpc>
                <a:spcPts val="7998"/>
              </a:lnSpc>
            </a:pPr>
            <a:r>
              <a:rPr lang="en-US" b="true" sz="3199" spc="31">
                <a:solidFill>
                  <a:srgbClr val="000000"/>
                </a:solidFill>
                <a:latin typeface="Times New Roman Bold"/>
                <a:ea typeface="Times New Roman Bold"/>
                <a:cs typeface="Times New Roman Bold"/>
                <a:sym typeface="Times New Roman Bold"/>
              </a:rPr>
              <a:t>• Hedef Kitle (Genç/Modern Odak): </a:t>
            </a:r>
            <a:r>
              <a:rPr lang="en-US" sz="3199" spc="31">
                <a:solidFill>
                  <a:srgbClr val="000000"/>
                </a:solidFill>
                <a:latin typeface="Times New Roman"/>
                <a:ea typeface="Times New Roman"/>
                <a:cs typeface="Times New Roman"/>
                <a:sym typeface="Times New Roman"/>
              </a:rPr>
              <a:t>18-35 yaş</a:t>
            </a:r>
          </a:p>
          <a:p>
            <a:pPr algn="ctr">
              <a:lnSpc>
                <a:spcPts val="1599"/>
              </a:lnSpc>
            </a:pPr>
            <a:r>
              <a:rPr lang="en-US" sz="3199" spc="31">
                <a:solidFill>
                  <a:srgbClr val="000000"/>
                </a:solidFill>
                <a:latin typeface="Times New Roman"/>
                <a:ea typeface="Times New Roman"/>
                <a:cs typeface="Times New Roman"/>
                <a:sym typeface="Times New Roman"/>
              </a:rPr>
              <a:t>arası, çevre bilincine ve pratikliğe önem veren,</a:t>
            </a:r>
          </a:p>
          <a:p>
            <a:pPr algn="ctr">
              <a:lnSpc>
                <a:spcPts val="5899"/>
              </a:lnSpc>
            </a:pPr>
            <a:r>
              <a:rPr lang="en-US" sz="3199" spc="31">
                <a:solidFill>
                  <a:srgbClr val="000000"/>
                </a:solidFill>
                <a:latin typeface="Times New Roman"/>
                <a:ea typeface="Times New Roman"/>
                <a:cs typeface="Times New Roman"/>
                <a:sym typeface="Times New Roman"/>
              </a:rPr>
              <a:t>minimalist ve smart çözümler arayan bireyler.</a:t>
            </a:r>
          </a:p>
        </p:txBody>
      </p:sp>
      <p:sp>
        <p:nvSpPr>
          <p:cNvPr name="TextBox 5" id="5"/>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7</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2394899"/>
            <a:chOff x="0" y="0"/>
            <a:chExt cx="18288000" cy="2394902"/>
          </a:xfrm>
        </p:grpSpPr>
        <p:sp>
          <p:nvSpPr>
            <p:cNvPr name="Freeform 3" id="3"/>
            <p:cNvSpPr/>
            <p:nvPr/>
          </p:nvSpPr>
          <p:spPr>
            <a:xfrm flipH="false" flipV="false" rot="0">
              <a:off x="0" y="0"/>
              <a:ext cx="18288000" cy="2394842"/>
            </a:xfrm>
            <a:custGeom>
              <a:avLst/>
              <a:gdLst/>
              <a:ahLst/>
              <a:cxnLst/>
              <a:rect r="r" b="b" t="t" l="l"/>
              <a:pathLst>
                <a:path h="2394842" w="18288000">
                  <a:moveTo>
                    <a:pt x="0" y="0"/>
                  </a:moveTo>
                  <a:lnTo>
                    <a:pt x="0" y="2394842"/>
                  </a:lnTo>
                  <a:lnTo>
                    <a:pt x="18288000" y="2394842"/>
                  </a:lnTo>
                  <a:lnTo>
                    <a:pt x="18288000" y="0"/>
                  </a:lnTo>
                  <a:close/>
                </a:path>
              </a:pathLst>
            </a:custGeom>
            <a:solidFill>
              <a:srgbClr val="F153B5"/>
            </a:solidFill>
            <a:ln w="12700">
              <a:solidFill>
                <a:srgbClr val="000000"/>
              </a:solidFill>
            </a:ln>
          </p:spPr>
        </p:sp>
      </p:grpSp>
      <p:sp>
        <p:nvSpPr>
          <p:cNvPr name="Freeform 4" id="4"/>
          <p:cNvSpPr/>
          <p:nvPr/>
        </p:nvSpPr>
        <p:spPr>
          <a:xfrm flipH="false" flipV="false" rot="0">
            <a:off x="9705546" y="3141145"/>
            <a:ext cx="7734300" cy="5334000"/>
          </a:xfrm>
          <a:custGeom>
            <a:avLst/>
            <a:gdLst/>
            <a:ahLst/>
            <a:cxnLst/>
            <a:rect r="r" b="b" t="t" l="l"/>
            <a:pathLst>
              <a:path h="5334000" w="7734300">
                <a:moveTo>
                  <a:pt x="0" y="0"/>
                </a:moveTo>
                <a:lnTo>
                  <a:pt x="7734300" y="0"/>
                </a:lnTo>
                <a:lnTo>
                  <a:pt x="7734300" y="5334000"/>
                </a:lnTo>
                <a:lnTo>
                  <a:pt x="0" y="5334000"/>
                </a:lnTo>
                <a:lnTo>
                  <a:pt x="0" y="0"/>
                </a:lnTo>
                <a:close/>
              </a:path>
            </a:pathLst>
          </a:custGeom>
          <a:blipFill>
            <a:blip r:embed="rId2"/>
            <a:stretch>
              <a:fillRect l="-10878" t="-3316" r="-7594" b="-75"/>
            </a:stretch>
          </a:blipFill>
        </p:spPr>
      </p:sp>
      <p:sp>
        <p:nvSpPr>
          <p:cNvPr name="TextBox 5" id="5"/>
          <p:cNvSpPr txBox="true"/>
          <p:nvPr/>
        </p:nvSpPr>
        <p:spPr>
          <a:xfrm rot="0">
            <a:off x="1992706" y="1032615"/>
            <a:ext cx="5027305" cy="871052"/>
          </a:xfrm>
          <a:prstGeom prst="rect">
            <a:avLst/>
          </a:prstGeom>
        </p:spPr>
        <p:txBody>
          <a:bodyPr anchor="t" rtlCol="false" tIns="0" lIns="0" bIns="0" rIns="0">
            <a:spAutoFit/>
          </a:bodyPr>
          <a:lstStyle/>
          <a:p>
            <a:pPr algn="l">
              <a:lnSpc>
                <a:spcPts val="6999"/>
              </a:lnSpc>
            </a:pPr>
            <a:r>
              <a:rPr lang="en-US" b="true" sz="4999" spc="4">
                <a:solidFill>
                  <a:srgbClr val="FFFFFF"/>
                </a:solidFill>
                <a:latin typeface="Times New Roman Bold"/>
                <a:ea typeface="Times New Roman Bold"/>
                <a:cs typeface="Times New Roman Bold"/>
                <a:sym typeface="Times New Roman Bold"/>
              </a:rPr>
              <a:t>RAKİP ANALİZİ</a:t>
            </a:r>
          </a:p>
        </p:txBody>
      </p:sp>
      <p:sp>
        <p:nvSpPr>
          <p:cNvPr name="TextBox 6" id="6"/>
          <p:cNvSpPr txBox="true"/>
          <p:nvPr/>
        </p:nvSpPr>
        <p:spPr>
          <a:xfrm rot="0">
            <a:off x="711384" y="4042372"/>
            <a:ext cx="8625268" cy="3869103"/>
          </a:xfrm>
          <a:prstGeom prst="rect">
            <a:avLst/>
          </a:prstGeom>
        </p:spPr>
        <p:txBody>
          <a:bodyPr anchor="t" rtlCol="false" tIns="0" lIns="0" bIns="0" rIns="0">
            <a:spAutoFit/>
          </a:bodyPr>
          <a:lstStyle/>
          <a:p>
            <a:pPr algn="ctr">
              <a:lnSpc>
                <a:spcPts val="4351"/>
              </a:lnSpc>
            </a:pPr>
            <a:r>
              <a:rPr lang="en-US" sz="3199" spc="31">
                <a:solidFill>
                  <a:srgbClr val="0C1430"/>
                </a:solidFill>
                <a:latin typeface="Times New Roman"/>
                <a:ea typeface="Times New Roman"/>
                <a:cs typeface="Times New Roman"/>
                <a:sym typeface="Times New Roman"/>
              </a:rPr>
              <a:t>Papia Inova, ikiye bölünen akıllı yaprak inovasyonu ve güçlü marka algısıyla rekabet avantajı sağlarken, yüksek fiyat ve faydanın yeterince anlatılamaması risk taşımakta; buna karşın çevreci–tasarruf odaklı tüketici trendleri fırsat sunarken rakiplerin hızlı taklit ihtimali tehdit oluşturmaktadır.</a:t>
            </a:r>
          </a:p>
        </p:txBody>
      </p:sp>
      <p:sp>
        <p:nvSpPr>
          <p:cNvPr name="TextBox 7" id="7"/>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8</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254069"/>
        </a:solidFill>
      </p:bgPr>
    </p:bg>
    <p:spTree>
      <p:nvGrpSpPr>
        <p:cNvPr id="1" name=""/>
        <p:cNvGrpSpPr/>
        <p:nvPr/>
      </p:nvGrpSpPr>
      <p:grpSpPr>
        <a:xfrm>
          <a:off x="0" y="0"/>
          <a:ext cx="0" cy="0"/>
          <a:chOff x="0" y="0"/>
          <a:chExt cx="0" cy="0"/>
        </a:xfrm>
      </p:grpSpPr>
      <p:sp>
        <p:nvSpPr>
          <p:cNvPr name="Freeform 2" id="2"/>
          <p:cNvSpPr/>
          <p:nvPr/>
        </p:nvSpPr>
        <p:spPr>
          <a:xfrm flipH="false" flipV="false" rot="0">
            <a:off x="10200199" y="1605648"/>
            <a:ext cx="7219950" cy="7077075"/>
          </a:xfrm>
          <a:custGeom>
            <a:avLst/>
            <a:gdLst/>
            <a:ahLst/>
            <a:cxnLst/>
            <a:rect r="r" b="b" t="t" l="l"/>
            <a:pathLst>
              <a:path h="7077075" w="7219950">
                <a:moveTo>
                  <a:pt x="0" y="0"/>
                </a:moveTo>
                <a:lnTo>
                  <a:pt x="7219950" y="0"/>
                </a:lnTo>
                <a:lnTo>
                  <a:pt x="7219950" y="7077075"/>
                </a:lnTo>
                <a:lnTo>
                  <a:pt x="0" y="7077075"/>
                </a:lnTo>
                <a:lnTo>
                  <a:pt x="0" y="0"/>
                </a:lnTo>
                <a:close/>
              </a:path>
            </a:pathLst>
          </a:custGeom>
          <a:blipFill>
            <a:blip r:embed="rId2"/>
            <a:stretch>
              <a:fillRect l="-33405" t="-33970" r="-31633" b="-34400"/>
            </a:stretch>
          </a:blipFill>
        </p:spPr>
      </p:sp>
      <p:sp>
        <p:nvSpPr>
          <p:cNvPr name="TextBox 3" id="3"/>
          <p:cNvSpPr txBox="true"/>
          <p:nvPr/>
        </p:nvSpPr>
        <p:spPr>
          <a:xfrm rot="0">
            <a:off x="1836715" y="2169738"/>
            <a:ext cx="7703677" cy="6078903"/>
          </a:xfrm>
          <a:prstGeom prst="rect">
            <a:avLst/>
          </a:prstGeom>
        </p:spPr>
        <p:txBody>
          <a:bodyPr anchor="t" rtlCol="false" tIns="0" lIns="0" bIns="0" rIns="0">
            <a:spAutoFit/>
          </a:bodyPr>
          <a:lstStyle/>
          <a:p>
            <a:pPr algn="ctr">
              <a:lnSpc>
                <a:spcPts val="4351"/>
              </a:lnSpc>
            </a:pPr>
            <a:r>
              <a:rPr lang="en-US" sz="3199" spc="31">
                <a:solidFill>
                  <a:srgbClr val="F4F7F8"/>
                </a:solidFill>
                <a:latin typeface="Times New Roman"/>
                <a:ea typeface="Times New Roman"/>
                <a:cs typeface="Times New Roman"/>
                <a:sym typeface="Times New Roman"/>
              </a:rPr>
              <a:t>Selpak; kategoride köklü geçmişi, yüksek marka güveni ve geniş tüketici sadakatiyle güçlü bir konuma sahip olsa da, geleneksel marka algısı nedeniyle hızlı ve modern inovasyonlara yeterince çevik yanıt vermekte zorlanmakta; ürün gamını yeni özellikler ve çeşitlendirmelerle geliştirme potansiyeli bulunurken, Papia’nın yenilikçi ürün baskısı ve fiyat rekabeti karşısında pazar payı ile kârlılığını koruma konusunda risklerle karşı karşıya kalmaktadır.</a:t>
            </a:r>
          </a:p>
        </p:txBody>
      </p:sp>
      <p:sp>
        <p:nvSpPr>
          <p:cNvPr name="TextBox 4" id="4"/>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F4F7F8"/>
                </a:solidFill>
                <a:latin typeface="Arimo"/>
                <a:ea typeface="Arimo"/>
                <a:cs typeface="Arimo"/>
                <a:sym typeface="Arimo"/>
              </a:rPr>
              <a:t>9</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06D9C"/>
        </a:solidFill>
      </p:bgPr>
    </p:bg>
    <p:spTree>
      <p:nvGrpSpPr>
        <p:cNvPr id="1" name=""/>
        <p:cNvGrpSpPr/>
        <p:nvPr/>
      </p:nvGrpSpPr>
      <p:grpSpPr>
        <a:xfrm>
          <a:off x="0" y="0"/>
          <a:ext cx="0" cy="0"/>
          <a:chOff x="0" y="0"/>
          <a:chExt cx="0" cy="0"/>
        </a:xfrm>
      </p:grpSpPr>
      <p:sp>
        <p:nvSpPr>
          <p:cNvPr name="Freeform 2" id="2"/>
          <p:cNvSpPr/>
          <p:nvPr/>
        </p:nvSpPr>
        <p:spPr>
          <a:xfrm flipH="false" flipV="false" rot="0">
            <a:off x="9963769" y="1608820"/>
            <a:ext cx="7067550" cy="7067550"/>
          </a:xfrm>
          <a:custGeom>
            <a:avLst/>
            <a:gdLst/>
            <a:ahLst/>
            <a:cxnLst/>
            <a:rect r="r" b="b" t="t" l="l"/>
            <a:pathLst>
              <a:path h="7067550" w="7067550">
                <a:moveTo>
                  <a:pt x="0" y="0"/>
                </a:moveTo>
                <a:lnTo>
                  <a:pt x="7067550" y="0"/>
                </a:lnTo>
                <a:lnTo>
                  <a:pt x="7067550" y="7067550"/>
                </a:lnTo>
                <a:lnTo>
                  <a:pt x="0" y="7067550"/>
                </a:lnTo>
                <a:lnTo>
                  <a:pt x="0" y="0"/>
                </a:lnTo>
                <a:close/>
              </a:path>
            </a:pathLst>
          </a:custGeom>
          <a:blipFill>
            <a:blip r:embed="rId2"/>
            <a:stretch>
              <a:fillRect l="0" t="0" r="0" b="0"/>
            </a:stretch>
          </a:blipFill>
        </p:spPr>
      </p:sp>
      <p:sp>
        <p:nvSpPr>
          <p:cNvPr name="TextBox 3" id="3"/>
          <p:cNvSpPr txBox="true"/>
          <p:nvPr/>
        </p:nvSpPr>
        <p:spPr>
          <a:xfrm rot="0">
            <a:off x="1724216" y="2946111"/>
            <a:ext cx="7781487" cy="4421553"/>
          </a:xfrm>
          <a:prstGeom prst="rect">
            <a:avLst/>
          </a:prstGeom>
        </p:spPr>
        <p:txBody>
          <a:bodyPr anchor="t" rtlCol="false" tIns="0" lIns="0" bIns="0" rIns="0">
            <a:spAutoFit/>
          </a:bodyPr>
          <a:lstStyle/>
          <a:p>
            <a:pPr algn="ctr">
              <a:lnSpc>
                <a:spcPts val="4351"/>
              </a:lnSpc>
            </a:pPr>
            <a:r>
              <a:rPr lang="en-US" sz="3199" spc="31">
                <a:solidFill>
                  <a:srgbClr val="F1F1F1"/>
                </a:solidFill>
                <a:latin typeface="Times New Roman"/>
                <a:ea typeface="Times New Roman"/>
                <a:cs typeface="Times New Roman"/>
                <a:sym typeface="Times New Roman"/>
              </a:rPr>
              <a:t>Solo, uygun fiyatlı ve kolay bulunabilir yapısıyla geniş bir tüketici kitlesine hitap eden güçlü bir ekonomik segment markasıdır; ancak premium kalite ve yenilikçilik konularında rakiplerinin gerisinde kalması, tüketici beklentilerinin yükseldiği pazarda uzun vadede rekabet gücünü sınırlayabilecek bir risk oluşturmaktadır.</a:t>
            </a:r>
          </a:p>
        </p:txBody>
      </p:sp>
      <p:sp>
        <p:nvSpPr>
          <p:cNvPr name="TextBox 4" id="4"/>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10</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2131314"/>
            <a:chOff x="0" y="0"/>
            <a:chExt cx="18288000" cy="2131314"/>
          </a:xfrm>
        </p:grpSpPr>
        <p:sp>
          <p:nvSpPr>
            <p:cNvPr name="Freeform 3" id="3"/>
            <p:cNvSpPr/>
            <p:nvPr/>
          </p:nvSpPr>
          <p:spPr>
            <a:xfrm flipH="false" flipV="false" rot="0">
              <a:off x="0" y="0"/>
              <a:ext cx="18288000" cy="2131314"/>
            </a:xfrm>
            <a:custGeom>
              <a:avLst/>
              <a:gdLst/>
              <a:ahLst/>
              <a:cxnLst/>
              <a:rect r="r" b="b" t="t" l="l"/>
              <a:pathLst>
                <a:path h="2131314" w="18288000">
                  <a:moveTo>
                    <a:pt x="0" y="0"/>
                  </a:moveTo>
                  <a:lnTo>
                    <a:pt x="0" y="2131314"/>
                  </a:lnTo>
                  <a:lnTo>
                    <a:pt x="18288000" y="2131314"/>
                  </a:lnTo>
                  <a:lnTo>
                    <a:pt x="18288000" y="0"/>
                  </a:lnTo>
                  <a:close/>
                </a:path>
              </a:pathLst>
            </a:custGeom>
            <a:solidFill>
              <a:srgbClr val="F153B5"/>
            </a:solidFill>
            <a:ln w="12700">
              <a:solidFill>
                <a:srgbClr val="000000"/>
              </a:solidFill>
            </a:ln>
          </p:spPr>
        </p:sp>
      </p:grpSp>
      <p:sp>
        <p:nvSpPr>
          <p:cNvPr name="Freeform 4" id="4"/>
          <p:cNvSpPr/>
          <p:nvPr/>
        </p:nvSpPr>
        <p:spPr>
          <a:xfrm flipH="false" flipV="false" rot="0">
            <a:off x="641709" y="3683298"/>
            <a:ext cx="114300" cy="114300"/>
          </a:xfrm>
          <a:custGeom>
            <a:avLst/>
            <a:gdLst/>
            <a:ahLst/>
            <a:cxnLst/>
            <a:rect r="r" b="b" t="t" l="l"/>
            <a:pathLst>
              <a:path h="114300" w="114300">
                <a:moveTo>
                  <a:pt x="0" y="0"/>
                </a:moveTo>
                <a:lnTo>
                  <a:pt x="114300" y="0"/>
                </a:lnTo>
                <a:lnTo>
                  <a:pt x="114300" y="114300"/>
                </a:lnTo>
                <a:lnTo>
                  <a:pt x="0" y="1143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641709" y="5931198"/>
            <a:ext cx="114300" cy="114300"/>
          </a:xfrm>
          <a:custGeom>
            <a:avLst/>
            <a:gdLst/>
            <a:ahLst/>
            <a:cxnLst/>
            <a:rect r="r" b="b" t="t" l="l"/>
            <a:pathLst>
              <a:path h="114300" w="114300">
                <a:moveTo>
                  <a:pt x="0" y="0"/>
                </a:moveTo>
                <a:lnTo>
                  <a:pt x="114300" y="0"/>
                </a:lnTo>
                <a:lnTo>
                  <a:pt x="114300" y="114300"/>
                </a:lnTo>
                <a:lnTo>
                  <a:pt x="0" y="114300"/>
                </a:lnTo>
                <a:lnTo>
                  <a:pt x="0" y="0"/>
                </a:lnTo>
                <a:close/>
              </a:path>
            </a:pathLst>
          </a:custGeom>
          <a:blipFill>
            <a:blip r:embed="rId2">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641709" y="7617123"/>
            <a:ext cx="114300" cy="114300"/>
          </a:xfrm>
          <a:custGeom>
            <a:avLst/>
            <a:gdLst/>
            <a:ahLst/>
            <a:cxnLst/>
            <a:rect r="r" b="b" t="t" l="l"/>
            <a:pathLst>
              <a:path h="114300" w="114300">
                <a:moveTo>
                  <a:pt x="0" y="0"/>
                </a:moveTo>
                <a:lnTo>
                  <a:pt x="114300" y="0"/>
                </a:lnTo>
                <a:lnTo>
                  <a:pt x="114300" y="114300"/>
                </a:lnTo>
                <a:lnTo>
                  <a:pt x="0" y="114300"/>
                </a:lnTo>
                <a:lnTo>
                  <a:pt x="0" y="0"/>
                </a:lnTo>
                <a:close/>
              </a:path>
            </a:pathLst>
          </a:custGeom>
          <a:blipFill>
            <a:blip r:embed="rId2">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659893" y="828046"/>
            <a:ext cx="5241131" cy="871052"/>
          </a:xfrm>
          <a:prstGeom prst="rect">
            <a:avLst/>
          </a:prstGeom>
        </p:spPr>
        <p:txBody>
          <a:bodyPr anchor="t" rtlCol="false" tIns="0" lIns="0" bIns="0" rIns="0">
            <a:spAutoFit/>
          </a:bodyPr>
          <a:lstStyle/>
          <a:p>
            <a:pPr algn="l">
              <a:lnSpc>
                <a:spcPts val="6999"/>
              </a:lnSpc>
            </a:pPr>
            <a:r>
              <a:rPr lang="en-US" b="true" sz="4999" spc="49">
                <a:solidFill>
                  <a:srgbClr val="FFFFFF"/>
                </a:solidFill>
                <a:latin typeface="Times New Roman Bold"/>
                <a:ea typeface="Times New Roman Bold"/>
                <a:cs typeface="Times New Roman Bold"/>
                <a:sym typeface="Times New Roman Bold"/>
              </a:rPr>
              <a:t>PAZAR ANALİZİ</a:t>
            </a:r>
          </a:p>
        </p:txBody>
      </p:sp>
      <p:sp>
        <p:nvSpPr>
          <p:cNvPr name="TextBox 8" id="8"/>
          <p:cNvSpPr txBox="true"/>
          <p:nvPr/>
        </p:nvSpPr>
        <p:spPr>
          <a:xfrm rot="0">
            <a:off x="1229830" y="3462433"/>
            <a:ext cx="17193216" cy="2211753"/>
          </a:xfrm>
          <a:prstGeom prst="rect">
            <a:avLst/>
          </a:prstGeom>
        </p:spPr>
        <p:txBody>
          <a:bodyPr anchor="t" rtlCol="false" tIns="0" lIns="0" bIns="0" rIns="0">
            <a:spAutoFit/>
          </a:bodyPr>
          <a:lstStyle/>
          <a:p>
            <a:pPr algn="ctr">
              <a:lnSpc>
                <a:spcPts val="4351"/>
              </a:lnSpc>
            </a:pPr>
            <a:r>
              <a:rPr lang="en-US" b="true" sz="3199" spc="31">
                <a:solidFill>
                  <a:srgbClr val="000000"/>
                </a:solidFill>
                <a:latin typeface="Times New Roman Bold"/>
                <a:ea typeface="Times New Roman Bold"/>
                <a:cs typeface="Times New Roman Bold"/>
                <a:sym typeface="Times New Roman Bold"/>
              </a:rPr>
              <a:t>Kağıt Havlu Pazarı; </a:t>
            </a:r>
            <a:r>
              <a:rPr lang="en-US" sz="3199" spc="31">
                <a:solidFill>
                  <a:srgbClr val="000000"/>
                </a:solidFill>
                <a:latin typeface="Times New Roman"/>
                <a:ea typeface="Times New Roman"/>
                <a:cs typeface="Times New Roman"/>
                <a:sym typeface="Times New Roman"/>
              </a:rPr>
              <a:t>hane halkı ve ticari alanlarda çok yaygın kullanıma sahip olması (yüksek penetrasyon) nedeniyle, sürekli olarak değişen ve rekabetin yoğun olduğu Dinamik bir Hızlı Tüketim Ürünleri (FMCG) segmenti olarak tanımlanır. Tüketici kararları, ürün performansı, fiyat-değer dengesi ve marka güvenilirliği ekseninde şekillenmektedir. </a:t>
            </a:r>
          </a:p>
        </p:txBody>
      </p:sp>
      <p:sp>
        <p:nvSpPr>
          <p:cNvPr name="TextBox 9" id="9"/>
          <p:cNvSpPr txBox="true"/>
          <p:nvPr/>
        </p:nvSpPr>
        <p:spPr>
          <a:xfrm rot="0">
            <a:off x="1808769" y="5929408"/>
            <a:ext cx="15989960" cy="2554653"/>
          </a:xfrm>
          <a:prstGeom prst="rect">
            <a:avLst/>
          </a:prstGeom>
        </p:spPr>
        <p:txBody>
          <a:bodyPr anchor="t" rtlCol="false" tIns="0" lIns="0" bIns="0" rIns="0">
            <a:spAutoFit/>
          </a:bodyPr>
          <a:lstStyle/>
          <a:p>
            <a:pPr algn="ctr">
              <a:lnSpc>
                <a:spcPts val="7998"/>
              </a:lnSpc>
            </a:pPr>
            <a:r>
              <a:rPr lang="en-US" b="true" sz="3199" spc="31">
                <a:solidFill>
                  <a:srgbClr val="000000"/>
                </a:solidFill>
                <a:latin typeface="Times New Roman Bold"/>
                <a:ea typeface="Times New Roman Bold"/>
                <a:cs typeface="Times New Roman Bold"/>
                <a:sym typeface="Times New Roman Bold"/>
              </a:rPr>
              <a:t>Trendler:</a:t>
            </a:r>
            <a:r>
              <a:rPr lang="en-US" sz="3199" spc="31">
                <a:solidFill>
                  <a:srgbClr val="000000"/>
                </a:solidFill>
                <a:latin typeface="Times New Roman"/>
                <a:ea typeface="Times New Roman"/>
                <a:cs typeface="Times New Roman"/>
                <a:sym typeface="Times New Roman"/>
              </a:rPr>
              <a:t> Tüketicilerde sürdürülebilirlik (daha az atık) ve ekonomiklik (daha uzun kullanım)</a:t>
            </a:r>
          </a:p>
          <a:p>
            <a:pPr algn="ctr">
              <a:lnSpc>
                <a:spcPts val="1599"/>
              </a:lnSpc>
            </a:pPr>
            <a:r>
              <a:rPr lang="en-US" sz="3199" spc="31">
                <a:solidFill>
                  <a:srgbClr val="000000"/>
                </a:solidFill>
                <a:latin typeface="Times New Roman"/>
                <a:ea typeface="Times New Roman"/>
                <a:cs typeface="Times New Roman"/>
                <a:sym typeface="Times New Roman"/>
              </a:rPr>
              <a:t>beklentisi artmaktadır. İnova bu trendlere "daha az israf" vaadiyle cevap verir.</a:t>
            </a:r>
          </a:p>
          <a:p>
            <a:pPr algn="ctr">
              <a:lnSpc>
                <a:spcPts val="7099"/>
              </a:lnSpc>
            </a:pPr>
            <a:r>
              <a:rPr lang="en-US" b="true" sz="3199" spc="31">
                <a:solidFill>
                  <a:srgbClr val="000000"/>
                </a:solidFill>
                <a:latin typeface="Times New Roman Bold"/>
                <a:ea typeface="Times New Roman Bold"/>
                <a:cs typeface="Times New Roman Bold"/>
                <a:sym typeface="Times New Roman Bold"/>
              </a:rPr>
              <a:t>Konum:</a:t>
            </a:r>
            <a:r>
              <a:rPr lang="en-US" sz="3199" spc="31">
                <a:solidFill>
                  <a:srgbClr val="000000"/>
                </a:solidFill>
                <a:latin typeface="Times New Roman"/>
                <a:ea typeface="Times New Roman"/>
                <a:cs typeface="Times New Roman"/>
                <a:sym typeface="Times New Roman"/>
              </a:rPr>
              <a:t> Papia, genel kağıt havlu pazarında güçlü bir oyuncu konumundadır. İnova, markanın</a:t>
            </a:r>
          </a:p>
          <a:p>
            <a:pPr algn="ctr">
              <a:lnSpc>
                <a:spcPts val="1599"/>
              </a:lnSpc>
            </a:pPr>
            <a:r>
              <a:rPr lang="en-US" sz="3199" spc="31">
                <a:solidFill>
                  <a:srgbClr val="000000"/>
                </a:solidFill>
                <a:latin typeface="Times New Roman"/>
                <a:ea typeface="Times New Roman"/>
                <a:cs typeface="Times New Roman"/>
                <a:sym typeface="Times New Roman"/>
              </a:rPr>
              <a:t>pazardaki inovatif ve öncü kimliğini pekiştirir.</a:t>
            </a:r>
          </a:p>
        </p:txBody>
      </p:sp>
      <p:sp>
        <p:nvSpPr>
          <p:cNvPr name="TextBox 10" id="10"/>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11</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15233" y="2185921"/>
            <a:ext cx="5345173" cy="5348221"/>
          </a:xfrm>
          <a:custGeom>
            <a:avLst/>
            <a:gdLst/>
            <a:ahLst/>
            <a:cxnLst/>
            <a:rect r="r" b="b" t="t" l="l"/>
            <a:pathLst>
              <a:path h="5348221" w="5345173">
                <a:moveTo>
                  <a:pt x="0" y="0"/>
                </a:moveTo>
                <a:lnTo>
                  <a:pt x="5345173" y="0"/>
                </a:lnTo>
                <a:lnTo>
                  <a:pt x="5345173" y="5348221"/>
                </a:lnTo>
                <a:lnTo>
                  <a:pt x="0" y="53482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11085" y="4899765"/>
            <a:ext cx="793852" cy="480584"/>
          </a:xfrm>
          <a:prstGeom prst="rect">
            <a:avLst/>
          </a:prstGeom>
        </p:spPr>
        <p:txBody>
          <a:bodyPr anchor="t" rtlCol="false" tIns="0" lIns="0" bIns="0" rIns="0">
            <a:spAutoFit/>
          </a:bodyPr>
          <a:lstStyle/>
          <a:p>
            <a:pPr algn="ctr">
              <a:lnSpc>
                <a:spcPts val="1800"/>
              </a:lnSpc>
            </a:pPr>
            <a:r>
              <a:rPr lang="en-US" sz="1622">
                <a:solidFill>
                  <a:srgbClr val="000000"/>
                </a:solidFill>
                <a:latin typeface="Times New Roman"/>
                <a:ea typeface="Times New Roman"/>
                <a:cs typeface="Times New Roman"/>
                <a:sym typeface="Times New Roman"/>
              </a:rPr>
              <a:t>SELPAK 31.6%</a:t>
            </a:r>
          </a:p>
        </p:txBody>
      </p:sp>
      <p:sp>
        <p:nvSpPr>
          <p:cNvPr name="TextBox 4" id="4"/>
          <p:cNvSpPr txBox="true"/>
          <p:nvPr/>
        </p:nvSpPr>
        <p:spPr>
          <a:xfrm rot="0">
            <a:off x="3077537" y="1692850"/>
            <a:ext cx="1300820" cy="280559"/>
          </a:xfrm>
          <a:prstGeom prst="rect">
            <a:avLst/>
          </a:prstGeom>
        </p:spPr>
        <p:txBody>
          <a:bodyPr anchor="t" rtlCol="false" tIns="0" lIns="0" bIns="0" rIns="0">
            <a:spAutoFit/>
          </a:bodyPr>
          <a:lstStyle/>
          <a:p>
            <a:pPr algn="l">
              <a:lnSpc>
                <a:spcPts val="2170"/>
              </a:lnSpc>
            </a:pPr>
            <a:r>
              <a:rPr lang="en-US" sz="1622">
                <a:solidFill>
                  <a:srgbClr val="000000"/>
                </a:solidFill>
                <a:latin typeface="Times New Roman"/>
                <a:ea typeface="Times New Roman"/>
                <a:cs typeface="Times New Roman"/>
                <a:sym typeface="Times New Roman"/>
              </a:rPr>
              <a:t>Diğer Markalar</a:t>
            </a:r>
          </a:p>
        </p:txBody>
      </p:sp>
      <p:sp>
        <p:nvSpPr>
          <p:cNvPr name="TextBox 5" id="5"/>
          <p:cNvSpPr txBox="true"/>
          <p:nvPr/>
        </p:nvSpPr>
        <p:spPr>
          <a:xfrm rot="0">
            <a:off x="3417179" y="1968589"/>
            <a:ext cx="542725" cy="280559"/>
          </a:xfrm>
          <a:prstGeom prst="rect">
            <a:avLst/>
          </a:prstGeom>
        </p:spPr>
        <p:txBody>
          <a:bodyPr anchor="t" rtlCol="false" tIns="0" lIns="0" bIns="0" rIns="0">
            <a:spAutoFit/>
          </a:bodyPr>
          <a:lstStyle/>
          <a:p>
            <a:pPr algn="l">
              <a:lnSpc>
                <a:spcPts val="2170"/>
              </a:lnSpc>
            </a:pPr>
            <a:r>
              <a:rPr lang="en-US" sz="1622">
                <a:solidFill>
                  <a:srgbClr val="000000"/>
                </a:solidFill>
                <a:latin typeface="Times New Roman"/>
                <a:ea typeface="Times New Roman"/>
                <a:cs typeface="Times New Roman"/>
                <a:sym typeface="Times New Roman"/>
              </a:rPr>
              <a:t>10.5%</a:t>
            </a:r>
          </a:p>
        </p:txBody>
      </p:sp>
      <p:sp>
        <p:nvSpPr>
          <p:cNvPr name="TextBox 6" id="6"/>
          <p:cNvSpPr txBox="true"/>
          <p:nvPr/>
        </p:nvSpPr>
        <p:spPr>
          <a:xfrm rot="0">
            <a:off x="4413656" y="7551268"/>
            <a:ext cx="548669" cy="480584"/>
          </a:xfrm>
          <a:prstGeom prst="rect">
            <a:avLst/>
          </a:prstGeom>
        </p:spPr>
        <p:txBody>
          <a:bodyPr anchor="t" rtlCol="false" tIns="0" lIns="0" bIns="0" rIns="0">
            <a:spAutoFit/>
          </a:bodyPr>
          <a:lstStyle/>
          <a:p>
            <a:pPr algn="just">
              <a:lnSpc>
                <a:spcPts val="1800"/>
              </a:lnSpc>
            </a:pPr>
            <a:r>
              <a:rPr lang="en-US" sz="1622">
                <a:solidFill>
                  <a:srgbClr val="000000"/>
                </a:solidFill>
                <a:latin typeface="Times New Roman"/>
                <a:ea typeface="Times New Roman"/>
                <a:cs typeface="Times New Roman"/>
                <a:sym typeface="Times New Roman"/>
              </a:rPr>
              <a:t>SOLO 15.8%</a:t>
            </a:r>
          </a:p>
        </p:txBody>
      </p:sp>
      <p:sp>
        <p:nvSpPr>
          <p:cNvPr name="TextBox 7" id="7"/>
          <p:cNvSpPr txBox="true"/>
          <p:nvPr/>
        </p:nvSpPr>
        <p:spPr>
          <a:xfrm rot="0">
            <a:off x="7344413" y="3917556"/>
            <a:ext cx="607143" cy="480584"/>
          </a:xfrm>
          <a:prstGeom prst="rect">
            <a:avLst/>
          </a:prstGeom>
        </p:spPr>
        <p:txBody>
          <a:bodyPr anchor="t" rtlCol="false" tIns="0" lIns="0" bIns="0" rIns="0">
            <a:spAutoFit/>
          </a:bodyPr>
          <a:lstStyle/>
          <a:p>
            <a:pPr algn="ctr">
              <a:lnSpc>
                <a:spcPts val="1800"/>
              </a:lnSpc>
            </a:pPr>
            <a:r>
              <a:rPr lang="en-US" sz="1622">
                <a:solidFill>
                  <a:srgbClr val="000000"/>
                </a:solidFill>
                <a:latin typeface="Times New Roman"/>
                <a:ea typeface="Times New Roman"/>
                <a:cs typeface="Times New Roman"/>
                <a:sym typeface="Times New Roman"/>
              </a:rPr>
              <a:t>PAPİA 42.1%</a:t>
            </a:r>
          </a:p>
        </p:txBody>
      </p:sp>
      <p:sp>
        <p:nvSpPr>
          <p:cNvPr name="TextBox 8" id="8"/>
          <p:cNvSpPr txBox="true"/>
          <p:nvPr/>
        </p:nvSpPr>
        <p:spPr>
          <a:xfrm rot="0">
            <a:off x="8719166" y="3474834"/>
            <a:ext cx="8953900" cy="3316653"/>
          </a:xfrm>
          <a:prstGeom prst="rect">
            <a:avLst/>
          </a:prstGeom>
        </p:spPr>
        <p:txBody>
          <a:bodyPr anchor="t" rtlCol="false" tIns="0" lIns="0" bIns="0" rIns="0">
            <a:spAutoFit/>
          </a:bodyPr>
          <a:lstStyle/>
          <a:p>
            <a:pPr algn="ctr">
              <a:lnSpc>
                <a:spcPts val="4351"/>
              </a:lnSpc>
            </a:pPr>
            <a:r>
              <a:rPr lang="en-US" sz="3199">
                <a:solidFill>
                  <a:srgbClr val="000000"/>
                </a:solidFill>
                <a:latin typeface="Times New Roman"/>
                <a:ea typeface="Times New Roman"/>
                <a:cs typeface="Times New Roman"/>
                <a:sym typeface="Times New Roman"/>
              </a:rPr>
              <a:t>Papia, %42.1'lik pazar payı ile türkiye temizlik kağıdı sektöründe lider konumdadır.Bu üstünlük, Papia İnova’nın yumuşaklık, dayanıklık ve premium kalite algısı ile tüketici tercihlerine göre öne çıktığını göstermektedir. Rakip markalar Selpak (31.6) ve Solo (15.8.) daha düşük paylarda konumlanmaktadır.</a:t>
            </a:r>
          </a:p>
        </p:txBody>
      </p:sp>
      <p:sp>
        <p:nvSpPr>
          <p:cNvPr name="TextBox 9" id="9"/>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12</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1825" cy="10410825"/>
          </a:xfrm>
          <a:custGeom>
            <a:avLst/>
            <a:gdLst/>
            <a:ahLst/>
            <a:cxnLst/>
            <a:rect r="r" b="b" t="t" l="l"/>
            <a:pathLst>
              <a:path h="10410825" w="18411825">
                <a:moveTo>
                  <a:pt x="0" y="0"/>
                </a:moveTo>
                <a:lnTo>
                  <a:pt x="18411825" y="0"/>
                </a:lnTo>
                <a:lnTo>
                  <a:pt x="18411825" y="10410825"/>
                </a:lnTo>
                <a:lnTo>
                  <a:pt x="0" y="10410825"/>
                </a:lnTo>
                <a:lnTo>
                  <a:pt x="0" y="0"/>
                </a:lnTo>
                <a:close/>
              </a:path>
            </a:pathLst>
          </a:custGeom>
          <a:blipFill>
            <a:blip r:embed="rId2"/>
            <a:stretch>
              <a:fillRect l="0" t="0" r="0" b="0"/>
            </a:stretch>
          </a:blipFill>
        </p:spPr>
      </p:sp>
      <p:sp>
        <p:nvSpPr>
          <p:cNvPr name="Freeform 3" id="3"/>
          <p:cNvSpPr/>
          <p:nvPr/>
        </p:nvSpPr>
        <p:spPr>
          <a:xfrm flipH="false" flipV="false" rot="0">
            <a:off x="12128354" y="5143500"/>
            <a:ext cx="5334000" cy="5143500"/>
          </a:xfrm>
          <a:custGeom>
            <a:avLst/>
            <a:gdLst/>
            <a:ahLst/>
            <a:cxnLst/>
            <a:rect r="r" b="b" t="t" l="l"/>
            <a:pathLst>
              <a:path h="5143500" w="5334000">
                <a:moveTo>
                  <a:pt x="0" y="0"/>
                </a:moveTo>
                <a:lnTo>
                  <a:pt x="5334000" y="0"/>
                </a:lnTo>
                <a:lnTo>
                  <a:pt x="5334000" y="5143500"/>
                </a:lnTo>
                <a:lnTo>
                  <a:pt x="0" y="5143500"/>
                </a:lnTo>
                <a:lnTo>
                  <a:pt x="0" y="0"/>
                </a:lnTo>
                <a:close/>
              </a:path>
            </a:pathLst>
          </a:custGeom>
          <a:blipFill>
            <a:blip r:embed="rId3"/>
            <a:stretch>
              <a:fillRect l="0" t="0" r="0" b="-3703"/>
            </a:stretch>
          </a:blipFill>
        </p:spPr>
      </p:sp>
      <p:sp>
        <p:nvSpPr>
          <p:cNvPr name="TextBox 4" id="4"/>
          <p:cNvSpPr txBox="true"/>
          <p:nvPr/>
        </p:nvSpPr>
        <p:spPr>
          <a:xfrm rot="0">
            <a:off x="1028700" y="654625"/>
            <a:ext cx="5882802" cy="871052"/>
          </a:xfrm>
          <a:prstGeom prst="rect">
            <a:avLst/>
          </a:prstGeom>
        </p:spPr>
        <p:txBody>
          <a:bodyPr anchor="t" rtlCol="false" tIns="0" lIns="0" bIns="0" rIns="0">
            <a:spAutoFit/>
          </a:bodyPr>
          <a:lstStyle/>
          <a:p>
            <a:pPr algn="l">
              <a:lnSpc>
                <a:spcPts val="6999"/>
              </a:lnSpc>
            </a:pPr>
            <a:r>
              <a:rPr lang="en-US" b="true" sz="4999">
                <a:solidFill>
                  <a:srgbClr val="C00000"/>
                </a:solidFill>
                <a:latin typeface="Times New Roman Bold"/>
                <a:ea typeface="Times New Roman Bold"/>
                <a:cs typeface="Times New Roman Bold"/>
                <a:sym typeface="Times New Roman Bold"/>
              </a:rPr>
              <a:t>AJANS HAKKINDA</a:t>
            </a:r>
          </a:p>
        </p:txBody>
      </p:sp>
      <p:sp>
        <p:nvSpPr>
          <p:cNvPr name="TextBox 5" id="5"/>
          <p:cNvSpPr txBox="true"/>
          <p:nvPr/>
        </p:nvSpPr>
        <p:spPr>
          <a:xfrm rot="0">
            <a:off x="907113" y="2273703"/>
            <a:ext cx="15248687" cy="3449926"/>
          </a:xfrm>
          <a:prstGeom prst="rect">
            <a:avLst/>
          </a:prstGeom>
        </p:spPr>
        <p:txBody>
          <a:bodyPr anchor="t" rtlCol="false" tIns="0" lIns="0" bIns="0" rIns="0">
            <a:spAutoFit/>
          </a:bodyPr>
          <a:lstStyle/>
          <a:p>
            <a:pPr algn="l">
              <a:lnSpc>
                <a:spcPts val="6899"/>
              </a:lnSpc>
            </a:pPr>
            <a:r>
              <a:rPr lang="en-US" sz="3900">
                <a:solidFill>
                  <a:srgbClr val="404040"/>
                </a:solidFill>
                <a:latin typeface="Times New Roman"/>
                <a:ea typeface="Times New Roman"/>
                <a:cs typeface="Times New Roman"/>
                <a:sym typeface="Times New Roman"/>
              </a:rPr>
              <a:t>Prizma Reklam Ajansı olarak markanızı bir adım ileriye taşıyacak fikirlerle sizlerin karşısındayız. 2025 yılında kurulduğumuz günden beri özgün ve yenilikçi tasarımlarımızla öne çıkıyoruz. Hayallerinize değer veriyoruz. “Hayallerden marka doğar” sloganımızla yolumuza devam ediyoruz.</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37247" y="1936747"/>
            <a:ext cx="6419850" cy="6410325"/>
          </a:xfrm>
          <a:custGeom>
            <a:avLst/>
            <a:gdLst/>
            <a:ahLst/>
            <a:cxnLst/>
            <a:rect r="r" b="b" t="t" l="l"/>
            <a:pathLst>
              <a:path h="6410325" w="6419850">
                <a:moveTo>
                  <a:pt x="0" y="0"/>
                </a:moveTo>
                <a:lnTo>
                  <a:pt x="6419850" y="0"/>
                </a:lnTo>
                <a:lnTo>
                  <a:pt x="6419850" y="6410325"/>
                </a:lnTo>
                <a:lnTo>
                  <a:pt x="0" y="6410325"/>
                </a:lnTo>
                <a:lnTo>
                  <a:pt x="0" y="0"/>
                </a:lnTo>
                <a:close/>
              </a:path>
            </a:pathLst>
          </a:custGeom>
          <a:blipFill>
            <a:blip r:embed="rId2"/>
            <a:stretch>
              <a:fillRect l="0" t="0" r="0" b="0"/>
            </a:stretch>
          </a:blipFill>
        </p:spPr>
      </p:sp>
      <p:sp>
        <p:nvSpPr>
          <p:cNvPr name="TextBox 3" id="3"/>
          <p:cNvSpPr txBox="true"/>
          <p:nvPr/>
        </p:nvSpPr>
        <p:spPr>
          <a:xfrm rot="0">
            <a:off x="7228132" y="1795205"/>
            <a:ext cx="702193" cy="2426932"/>
          </a:xfrm>
          <a:prstGeom prst="rect">
            <a:avLst/>
          </a:prstGeom>
        </p:spPr>
        <p:txBody>
          <a:bodyPr anchor="t" rtlCol="false" tIns="0" lIns="0" bIns="0" rIns="0">
            <a:spAutoFit/>
          </a:bodyPr>
          <a:lstStyle/>
          <a:p>
            <a:pPr algn="l">
              <a:lnSpc>
                <a:spcPts val="21999"/>
              </a:lnSpc>
            </a:pPr>
            <a:r>
              <a:rPr lang="en-US" b="true" sz="8799">
                <a:solidFill>
                  <a:srgbClr val="FFFFFF"/>
                </a:solidFill>
                <a:latin typeface="Aileron Ultra-Bold"/>
                <a:ea typeface="Aileron Ultra-Bold"/>
                <a:cs typeface="Aileron Ultra-Bold"/>
                <a:sym typeface="Aileron Ultra-Bold"/>
              </a:rPr>
              <a:t>S</a:t>
            </a:r>
          </a:p>
        </p:txBody>
      </p:sp>
      <p:sp>
        <p:nvSpPr>
          <p:cNvPr name="TextBox 4" id="4"/>
          <p:cNvSpPr txBox="true"/>
          <p:nvPr/>
        </p:nvSpPr>
        <p:spPr>
          <a:xfrm rot="0">
            <a:off x="7139283" y="4938455"/>
            <a:ext cx="883434" cy="2426932"/>
          </a:xfrm>
          <a:prstGeom prst="rect">
            <a:avLst/>
          </a:prstGeom>
        </p:spPr>
        <p:txBody>
          <a:bodyPr anchor="t" rtlCol="false" tIns="0" lIns="0" bIns="0" rIns="0">
            <a:spAutoFit/>
          </a:bodyPr>
          <a:lstStyle/>
          <a:p>
            <a:pPr algn="l">
              <a:lnSpc>
                <a:spcPts val="21999"/>
              </a:lnSpc>
            </a:pPr>
            <a:r>
              <a:rPr lang="en-US" b="true" sz="8799">
                <a:solidFill>
                  <a:srgbClr val="FFFFFF"/>
                </a:solidFill>
                <a:latin typeface="Aileron Ultra-Bold"/>
                <a:ea typeface="Aileron Ultra-Bold"/>
                <a:cs typeface="Aileron Ultra-Bold"/>
                <a:sym typeface="Aileron Ultra-Bold"/>
              </a:rPr>
              <a:t>O</a:t>
            </a:r>
          </a:p>
        </p:txBody>
      </p:sp>
      <p:sp>
        <p:nvSpPr>
          <p:cNvPr name="TextBox 5" id="5"/>
          <p:cNvSpPr txBox="true"/>
          <p:nvPr/>
        </p:nvSpPr>
        <p:spPr>
          <a:xfrm rot="0">
            <a:off x="10156774" y="1807093"/>
            <a:ext cx="1139923" cy="2426932"/>
          </a:xfrm>
          <a:prstGeom prst="rect">
            <a:avLst/>
          </a:prstGeom>
        </p:spPr>
        <p:txBody>
          <a:bodyPr anchor="t" rtlCol="false" tIns="0" lIns="0" bIns="0" rIns="0">
            <a:spAutoFit/>
          </a:bodyPr>
          <a:lstStyle/>
          <a:p>
            <a:pPr algn="l">
              <a:lnSpc>
                <a:spcPts val="21999"/>
              </a:lnSpc>
            </a:pPr>
            <a:r>
              <a:rPr lang="en-US" b="true" sz="8799">
                <a:solidFill>
                  <a:srgbClr val="FFFFFF"/>
                </a:solidFill>
                <a:latin typeface="Aileron Ultra-Bold"/>
                <a:ea typeface="Aileron Ultra-Bold"/>
                <a:cs typeface="Aileron Ultra-Bold"/>
                <a:sym typeface="Aileron Ultra-Bold"/>
              </a:rPr>
              <a:t>W</a:t>
            </a:r>
          </a:p>
        </p:txBody>
      </p:sp>
      <p:sp>
        <p:nvSpPr>
          <p:cNvPr name="TextBox 6" id="6"/>
          <p:cNvSpPr txBox="true"/>
          <p:nvPr/>
        </p:nvSpPr>
        <p:spPr>
          <a:xfrm rot="0">
            <a:off x="10365134" y="4938455"/>
            <a:ext cx="714727" cy="2426932"/>
          </a:xfrm>
          <a:prstGeom prst="rect">
            <a:avLst/>
          </a:prstGeom>
        </p:spPr>
        <p:txBody>
          <a:bodyPr anchor="t" rtlCol="false" tIns="0" lIns="0" bIns="0" rIns="0">
            <a:spAutoFit/>
          </a:bodyPr>
          <a:lstStyle/>
          <a:p>
            <a:pPr algn="l">
              <a:lnSpc>
                <a:spcPts val="21999"/>
              </a:lnSpc>
            </a:pPr>
            <a:r>
              <a:rPr lang="en-US" b="true" sz="8799">
                <a:solidFill>
                  <a:srgbClr val="FFFFFF"/>
                </a:solidFill>
                <a:latin typeface="Aileron Ultra-Bold"/>
                <a:ea typeface="Aileron Ultra-Bold"/>
                <a:cs typeface="Aileron Ultra-Bold"/>
                <a:sym typeface="Aileron Ultra-Bold"/>
              </a:rPr>
              <a:t>T</a:t>
            </a:r>
          </a:p>
        </p:txBody>
      </p:sp>
      <p:sp>
        <p:nvSpPr>
          <p:cNvPr name="TextBox 7" id="7"/>
          <p:cNvSpPr txBox="true"/>
          <p:nvPr/>
        </p:nvSpPr>
        <p:spPr>
          <a:xfrm rot="0">
            <a:off x="2547995" y="5972175"/>
            <a:ext cx="2650617" cy="584330"/>
          </a:xfrm>
          <a:prstGeom prst="rect">
            <a:avLst/>
          </a:prstGeom>
        </p:spPr>
        <p:txBody>
          <a:bodyPr anchor="t" rtlCol="false" tIns="0" lIns="0" bIns="0" rIns="0">
            <a:spAutoFit/>
          </a:bodyPr>
          <a:lstStyle/>
          <a:p>
            <a:pPr algn="l">
              <a:lnSpc>
                <a:spcPts val="4664"/>
              </a:lnSpc>
            </a:pPr>
            <a:r>
              <a:rPr lang="en-US" b="true" sz="3399" spc="101">
                <a:solidFill>
                  <a:srgbClr val="F153B5"/>
                </a:solidFill>
                <a:latin typeface="Times New Roman Bold"/>
                <a:ea typeface="Times New Roman Bold"/>
                <a:cs typeface="Times New Roman Bold"/>
                <a:sym typeface="Times New Roman Bold"/>
              </a:rPr>
              <a:t>FIRSATLAR</a:t>
            </a:r>
          </a:p>
        </p:txBody>
      </p:sp>
      <p:sp>
        <p:nvSpPr>
          <p:cNvPr name="TextBox 8" id="8"/>
          <p:cNvSpPr txBox="true"/>
          <p:nvPr/>
        </p:nvSpPr>
        <p:spPr>
          <a:xfrm rot="0">
            <a:off x="3055134" y="6546332"/>
            <a:ext cx="103613" cy="554403"/>
          </a:xfrm>
          <a:prstGeom prst="rect">
            <a:avLst/>
          </a:prstGeom>
        </p:spPr>
        <p:txBody>
          <a:bodyPr anchor="t" rtlCol="false" tIns="0" lIns="0" bIns="0" rIns="0">
            <a:spAutoFit/>
          </a:bodyPr>
          <a:lstStyle/>
          <a:p>
            <a:pPr algn="l">
              <a:lnSpc>
                <a:spcPts val="4389"/>
              </a:lnSpc>
            </a:pPr>
            <a:r>
              <a:rPr lang="en-US" sz="3199">
                <a:solidFill>
                  <a:srgbClr val="191919"/>
                </a:solidFill>
                <a:latin typeface="Times New Roman"/>
                <a:ea typeface="Times New Roman"/>
                <a:cs typeface="Times New Roman"/>
                <a:sym typeface="Times New Roman"/>
              </a:rPr>
              <a:t> </a:t>
            </a:r>
          </a:p>
        </p:txBody>
      </p:sp>
      <p:sp>
        <p:nvSpPr>
          <p:cNvPr name="TextBox 9" id="9"/>
          <p:cNvSpPr txBox="true"/>
          <p:nvPr/>
        </p:nvSpPr>
        <p:spPr>
          <a:xfrm rot="0">
            <a:off x="1370943" y="834695"/>
            <a:ext cx="4171121" cy="3901211"/>
          </a:xfrm>
          <a:prstGeom prst="rect">
            <a:avLst/>
          </a:prstGeom>
        </p:spPr>
        <p:txBody>
          <a:bodyPr anchor="t" rtlCol="false" tIns="0" lIns="0" bIns="0" rIns="0">
            <a:spAutoFit/>
          </a:bodyPr>
          <a:lstStyle/>
          <a:p>
            <a:pPr algn="r">
              <a:lnSpc>
                <a:spcPts val="4759"/>
              </a:lnSpc>
            </a:pPr>
            <a:r>
              <a:rPr lang="en-US" b="true" sz="3399" spc="101">
                <a:solidFill>
                  <a:srgbClr val="F153B5"/>
                </a:solidFill>
                <a:latin typeface="Times New Roman Bold"/>
                <a:ea typeface="Times New Roman Bold"/>
                <a:cs typeface="Times New Roman Bold"/>
                <a:sym typeface="Times New Roman Bold"/>
              </a:rPr>
              <a:t>GÜÇLÜ YÖNLER </a:t>
            </a:r>
          </a:p>
          <a:p>
            <a:pPr algn="r">
              <a:lnSpc>
                <a:spcPts val="4351"/>
              </a:lnSpc>
            </a:pPr>
            <a:r>
              <a:rPr lang="en-US" sz="3199" spc="47">
                <a:solidFill>
                  <a:srgbClr val="191919"/>
                </a:solidFill>
                <a:latin typeface="Times New Roman"/>
                <a:ea typeface="Times New Roman"/>
                <a:cs typeface="Times New Roman"/>
                <a:sym typeface="Times New Roman"/>
              </a:rPr>
              <a:t>Rakiplerinden</a:t>
            </a:r>
            <a:r>
              <a:rPr lang="en-US" sz="3199" spc="47">
                <a:solidFill>
                  <a:srgbClr val="FFFFFF"/>
                </a:solidFill>
                <a:latin typeface="Times New Roman"/>
                <a:ea typeface="Times New Roman"/>
                <a:cs typeface="Times New Roman"/>
                <a:sym typeface="Times New Roman"/>
              </a:rPr>
              <a:t> </a:t>
            </a:r>
            <a:r>
              <a:rPr lang="en-US" sz="3199" spc="47">
                <a:solidFill>
                  <a:srgbClr val="191919"/>
                </a:solidFill>
                <a:latin typeface="Times New Roman"/>
                <a:ea typeface="Times New Roman"/>
                <a:cs typeface="Times New Roman"/>
                <a:sym typeface="Times New Roman"/>
              </a:rPr>
              <a:t>ayrışan ortadan bölünen akıllı yaprak teknolojisi, %42,1 pazar payı ve premium kalite algısıyla güçlü liderlik.</a:t>
            </a:r>
          </a:p>
        </p:txBody>
      </p:sp>
      <p:sp>
        <p:nvSpPr>
          <p:cNvPr name="TextBox 10" id="10"/>
          <p:cNvSpPr txBox="true"/>
          <p:nvPr/>
        </p:nvSpPr>
        <p:spPr>
          <a:xfrm rot="0">
            <a:off x="13068300" y="5773712"/>
            <a:ext cx="4222461" cy="3348761"/>
          </a:xfrm>
          <a:prstGeom prst="rect">
            <a:avLst/>
          </a:prstGeom>
        </p:spPr>
        <p:txBody>
          <a:bodyPr anchor="t" rtlCol="false" tIns="0" lIns="0" bIns="0" rIns="0">
            <a:spAutoFit/>
          </a:bodyPr>
          <a:lstStyle/>
          <a:p>
            <a:pPr algn="l">
              <a:lnSpc>
                <a:spcPts val="4759"/>
              </a:lnSpc>
            </a:pPr>
            <a:r>
              <a:rPr lang="en-US" b="true" sz="3399" spc="101">
                <a:solidFill>
                  <a:srgbClr val="F153B5"/>
                </a:solidFill>
                <a:latin typeface="Times New Roman Bold"/>
                <a:ea typeface="Times New Roman Bold"/>
                <a:cs typeface="Times New Roman Bold"/>
                <a:sym typeface="Times New Roman Bold"/>
              </a:rPr>
              <a:t>TEHDİTLER</a:t>
            </a:r>
          </a:p>
          <a:p>
            <a:pPr algn="l">
              <a:lnSpc>
                <a:spcPts val="4351"/>
              </a:lnSpc>
            </a:pPr>
            <a:r>
              <a:rPr lang="en-US" sz="3199" spc="47">
                <a:solidFill>
                  <a:srgbClr val="191919"/>
                </a:solidFill>
                <a:latin typeface="Times New Roman"/>
                <a:ea typeface="Times New Roman"/>
                <a:cs typeface="Times New Roman"/>
                <a:sym typeface="Times New Roman"/>
              </a:rPr>
              <a:t>Ekonomik dalgalanmalarda ucuz alternatiflere yönelim ve rakiplerin ürünü hızla taklit etme olasılığı.</a:t>
            </a:r>
          </a:p>
        </p:txBody>
      </p:sp>
      <p:sp>
        <p:nvSpPr>
          <p:cNvPr name="TextBox 11" id="11"/>
          <p:cNvSpPr txBox="true"/>
          <p:nvPr/>
        </p:nvSpPr>
        <p:spPr>
          <a:xfrm rot="0">
            <a:off x="13068300" y="1041635"/>
            <a:ext cx="3509734" cy="584330"/>
          </a:xfrm>
          <a:prstGeom prst="rect">
            <a:avLst/>
          </a:prstGeom>
        </p:spPr>
        <p:txBody>
          <a:bodyPr anchor="t" rtlCol="false" tIns="0" lIns="0" bIns="0" rIns="0">
            <a:spAutoFit/>
          </a:bodyPr>
          <a:lstStyle/>
          <a:p>
            <a:pPr algn="l">
              <a:lnSpc>
                <a:spcPts val="4664"/>
              </a:lnSpc>
            </a:pPr>
            <a:r>
              <a:rPr lang="en-US" b="true" sz="3399" spc="101">
                <a:solidFill>
                  <a:srgbClr val="F153B5"/>
                </a:solidFill>
                <a:latin typeface="Times New Roman Bold"/>
                <a:ea typeface="Times New Roman Bold"/>
                <a:cs typeface="Times New Roman Bold"/>
                <a:sym typeface="Times New Roman Bold"/>
              </a:rPr>
              <a:t>ZAYIF YÖNLER</a:t>
            </a:r>
          </a:p>
        </p:txBody>
      </p:sp>
      <p:sp>
        <p:nvSpPr>
          <p:cNvPr name="TextBox 12" id="12"/>
          <p:cNvSpPr txBox="true"/>
          <p:nvPr/>
        </p:nvSpPr>
        <p:spPr>
          <a:xfrm rot="0">
            <a:off x="14809918" y="1615792"/>
            <a:ext cx="103613" cy="554403"/>
          </a:xfrm>
          <a:prstGeom prst="rect">
            <a:avLst/>
          </a:prstGeom>
        </p:spPr>
        <p:txBody>
          <a:bodyPr anchor="t" rtlCol="false" tIns="0" lIns="0" bIns="0" rIns="0">
            <a:spAutoFit/>
          </a:bodyPr>
          <a:lstStyle/>
          <a:p>
            <a:pPr algn="l">
              <a:lnSpc>
                <a:spcPts val="4389"/>
              </a:lnSpc>
            </a:pPr>
            <a:r>
              <a:rPr lang="en-US" sz="3199">
                <a:solidFill>
                  <a:srgbClr val="191919"/>
                </a:solidFill>
                <a:latin typeface="Times New Roman"/>
                <a:ea typeface="Times New Roman"/>
                <a:cs typeface="Times New Roman"/>
                <a:sym typeface="Times New Roman"/>
              </a:rPr>
              <a:t> </a:t>
            </a:r>
          </a:p>
        </p:txBody>
      </p:sp>
      <p:sp>
        <p:nvSpPr>
          <p:cNvPr name="TextBox 13" id="13"/>
          <p:cNvSpPr txBox="true"/>
          <p:nvPr/>
        </p:nvSpPr>
        <p:spPr>
          <a:xfrm rot="0">
            <a:off x="2252272" y="6546332"/>
            <a:ext cx="2959256" cy="554403"/>
          </a:xfrm>
          <a:prstGeom prst="rect">
            <a:avLst/>
          </a:prstGeom>
        </p:spPr>
        <p:txBody>
          <a:bodyPr anchor="t" rtlCol="false" tIns="0" lIns="0" bIns="0" rIns="0">
            <a:spAutoFit/>
          </a:bodyPr>
          <a:lstStyle/>
          <a:p>
            <a:pPr algn="l">
              <a:lnSpc>
                <a:spcPts val="4351"/>
              </a:lnSpc>
            </a:pPr>
            <a:r>
              <a:rPr lang="en-US" sz="3199" spc="47">
                <a:solidFill>
                  <a:srgbClr val="191919"/>
                </a:solidFill>
                <a:latin typeface="Times New Roman"/>
                <a:ea typeface="Times New Roman"/>
                <a:cs typeface="Times New Roman"/>
                <a:sym typeface="Times New Roman"/>
              </a:rPr>
              <a:t>Y veZ kuşağının</a:t>
            </a:r>
          </a:p>
        </p:txBody>
      </p:sp>
      <p:sp>
        <p:nvSpPr>
          <p:cNvPr name="TextBox 14" id="14"/>
          <p:cNvSpPr txBox="true"/>
          <p:nvPr/>
        </p:nvSpPr>
        <p:spPr>
          <a:xfrm rot="0">
            <a:off x="1200207" y="7098782"/>
            <a:ext cx="4032361" cy="1659303"/>
          </a:xfrm>
          <a:prstGeom prst="rect">
            <a:avLst/>
          </a:prstGeom>
        </p:spPr>
        <p:txBody>
          <a:bodyPr anchor="t" rtlCol="false" tIns="0" lIns="0" bIns="0" rIns="0">
            <a:spAutoFit/>
          </a:bodyPr>
          <a:lstStyle/>
          <a:p>
            <a:pPr algn="r">
              <a:lnSpc>
                <a:spcPts val="4351"/>
              </a:lnSpc>
            </a:pPr>
            <a:r>
              <a:rPr lang="en-US" sz="3199" spc="47">
                <a:solidFill>
                  <a:srgbClr val="191919"/>
                </a:solidFill>
                <a:latin typeface="Times New Roman"/>
                <a:ea typeface="Times New Roman"/>
                <a:cs typeface="Times New Roman"/>
                <a:sym typeface="Times New Roman"/>
              </a:rPr>
              <a:t>çevreci, minimalist ve tasarruf odaklı ürünlere artan ilgisi.</a:t>
            </a:r>
          </a:p>
        </p:txBody>
      </p:sp>
      <p:sp>
        <p:nvSpPr>
          <p:cNvPr name="TextBox 15" id="15"/>
          <p:cNvSpPr txBox="true"/>
          <p:nvPr/>
        </p:nvSpPr>
        <p:spPr>
          <a:xfrm rot="0">
            <a:off x="13068300" y="1615792"/>
            <a:ext cx="3592516" cy="554403"/>
          </a:xfrm>
          <a:prstGeom prst="rect">
            <a:avLst/>
          </a:prstGeom>
        </p:spPr>
        <p:txBody>
          <a:bodyPr anchor="t" rtlCol="false" tIns="0" lIns="0" bIns="0" rIns="0">
            <a:spAutoFit/>
          </a:bodyPr>
          <a:lstStyle/>
          <a:p>
            <a:pPr algn="l">
              <a:lnSpc>
                <a:spcPts val="4351"/>
              </a:lnSpc>
            </a:pPr>
            <a:r>
              <a:rPr lang="en-US" sz="3199" spc="47">
                <a:solidFill>
                  <a:srgbClr val="191919"/>
                </a:solidFill>
                <a:latin typeface="Times New Roman"/>
                <a:ea typeface="Times New Roman"/>
                <a:cs typeface="Times New Roman"/>
                <a:sym typeface="Times New Roman"/>
              </a:rPr>
              <a:t>Ekonomik</a:t>
            </a:r>
            <a:r>
              <a:rPr lang="en-US" sz="3199" spc="47">
                <a:solidFill>
                  <a:srgbClr val="FFFFFF"/>
                </a:solidFill>
                <a:latin typeface="Times New Roman"/>
                <a:ea typeface="Times New Roman"/>
                <a:cs typeface="Times New Roman"/>
                <a:sym typeface="Times New Roman"/>
              </a:rPr>
              <a:t> </a:t>
            </a:r>
            <a:r>
              <a:rPr lang="en-US" sz="3199" spc="47">
                <a:solidFill>
                  <a:srgbClr val="191919"/>
                </a:solidFill>
                <a:latin typeface="Times New Roman"/>
                <a:ea typeface="Times New Roman"/>
                <a:cs typeface="Times New Roman"/>
                <a:sym typeface="Times New Roman"/>
              </a:rPr>
              <a:t>markalara</a:t>
            </a:r>
          </a:p>
        </p:txBody>
      </p:sp>
      <p:sp>
        <p:nvSpPr>
          <p:cNvPr name="TextBox 16" id="16"/>
          <p:cNvSpPr txBox="true"/>
          <p:nvPr/>
        </p:nvSpPr>
        <p:spPr>
          <a:xfrm rot="0">
            <a:off x="13068300" y="2168242"/>
            <a:ext cx="3968534" cy="2764203"/>
          </a:xfrm>
          <a:prstGeom prst="rect">
            <a:avLst/>
          </a:prstGeom>
        </p:spPr>
        <p:txBody>
          <a:bodyPr anchor="t" rtlCol="false" tIns="0" lIns="0" bIns="0" rIns="0">
            <a:spAutoFit/>
          </a:bodyPr>
          <a:lstStyle/>
          <a:p>
            <a:pPr algn="l">
              <a:lnSpc>
                <a:spcPts val="4351"/>
              </a:lnSpc>
            </a:pPr>
            <a:r>
              <a:rPr lang="en-US" sz="3199" spc="47">
                <a:solidFill>
                  <a:srgbClr val="191919"/>
                </a:solidFill>
                <a:latin typeface="Times New Roman"/>
                <a:ea typeface="Times New Roman"/>
                <a:cs typeface="Times New Roman"/>
                <a:sym typeface="Times New Roman"/>
              </a:rPr>
              <a:t>kıyasla yüksek fiyat konumlandırması ve tüketicinin geleneksel büyük yaprak kullanım alışkanlığı.</a:t>
            </a:r>
          </a:p>
        </p:txBody>
      </p:sp>
      <p:sp>
        <p:nvSpPr>
          <p:cNvPr name="TextBox 17" id="1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13</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3447" cy="2330958"/>
            <a:chOff x="0" y="0"/>
            <a:chExt cx="18283453" cy="2330958"/>
          </a:xfrm>
        </p:grpSpPr>
        <p:sp>
          <p:nvSpPr>
            <p:cNvPr name="Freeform 3" id="3"/>
            <p:cNvSpPr/>
            <p:nvPr/>
          </p:nvSpPr>
          <p:spPr>
            <a:xfrm flipH="false" flipV="false" rot="0">
              <a:off x="0" y="0"/>
              <a:ext cx="18283430" cy="2330958"/>
            </a:xfrm>
            <a:custGeom>
              <a:avLst/>
              <a:gdLst/>
              <a:ahLst/>
              <a:cxnLst/>
              <a:rect r="r" b="b" t="t" l="l"/>
              <a:pathLst>
                <a:path h="2330958" w="18283430">
                  <a:moveTo>
                    <a:pt x="0" y="0"/>
                  </a:moveTo>
                  <a:lnTo>
                    <a:pt x="18283430" y="0"/>
                  </a:lnTo>
                  <a:lnTo>
                    <a:pt x="18283430" y="2330958"/>
                  </a:lnTo>
                  <a:lnTo>
                    <a:pt x="0" y="2330958"/>
                  </a:lnTo>
                  <a:close/>
                </a:path>
              </a:pathLst>
            </a:custGeom>
            <a:solidFill>
              <a:srgbClr val="F153B5"/>
            </a:solidFill>
            <a:ln w="12700">
              <a:solidFill>
                <a:srgbClr val="000000"/>
              </a:solidFill>
            </a:ln>
          </p:spPr>
        </p:sp>
      </p:grpSp>
      <p:sp>
        <p:nvSpPr>
          <p:cNvPr name="Freeform 4" id="4"/>
          <p:cNvSpPr/>
          <p:nvPr/>
        </p:nvSpPr>
        <p:spPr>
          <a:xfrm flipH="false" flipV="false" rot="0">
            <a:off x="749522" y="2802769"/>
            <a:ext cx="5705475" cy="6667500"/>
          </a:xfrm>
          <a:custGeom>
            <a:avLst/>
            <a:gdLst/>
            <a:ahLst/>
            <a:cxnLst/>
            <a:rect r="r" b="b" t="t" l="l"/>
            <a:pathLst>
              <a:path h="6667500" w="5705475">
                <a:moveTo>
                  <a:pt x="0" y="0"/>
                </a:moveTo>
                <a:lnTo>
                  <a:pt x="5705475" y="0"/>
                </a:lnTo>
                <a:lnTo>
                  <a:pt x="5705475" y="6667500"/>
                </a:lnTo>
                <a:lnTo>
                  <a:pt x="0" y="6667500"/>
                </a:lnTo>
                <a:lnTo>
                  <a:pt x="0" y="0"/>
                </a:lnTo>
                <a:close/>
              </a:path>
            </a:pathLst>
          </a:custGeom>
          <a:blipFill>
            <a:blip r:embed="rId2"/>
            <a:stretch>
              <a:fillRect l="0" t="0" r="0" b="-10142"/>
            </a:stretch>
          </a:blipFill>
        </p:spPr>
      </p:sp>
      <p:sp>
        <p:nvSpPr>
          <p:cNvPr name="TextBox 5" id="5"/>
          <p:cNvSpPr txBox="true"/>
          <p:nvPr/>
        </p:nvSpPr>
        <p:spPr>
          <a:xfrm rot="0">
            <a:off x="1028700" y="818807"/>
            <a:ext cx="6268955" cy="871052"/>
          </a:xfrm>
          <a:prstGeom prst="rect">
            <a:avLst/>
          </a:prstGeom>
        </p:spPr>
        <p:txBody>
          <a:bodyPr anchor="t" rtlCol="false" tIns="0" lIns="0" bIns="0" rIns="0">
            <a:spAutoFit/>
          </a:bodyPr>
          <a:lstStyle/>
          <a:p>
            <a:pPr algn="l">
              <a:lnSpc>
                <a:spcPts val="6999"/>
              </a:lnSpc>
            </a:pPr>
            <a:r>
              <a:rPr lang="en-US" b="true" sz="4999" spc="49">
                <a:solidFill>
                  <a:srgbClr val="FFFFFF"/>
                </a:solidFill>
                <a:latin typeface="Times New Roman Bold"/>
                <a:ea typeface="Times New Roman Bold"/>
                <a:cs typeface="Times New Roman Bold"/>
                <a:sym typeface="Times New Roman Bold"/>
              </a:rPr>
              <a:t>TÜKETİCİ ANALİZİ</a:t>
            </a:r>
          </a:p>
        </p:txBody>
      </p:sp>
      <p:sp>
        <p:nvSpPr>
          <p:cNvPr name="TextBox 6" id="6"/>
          <p:cNvSpPr txBox="true"/>
          <p:nvPr/>
        </p:nvSpPr>
        <p:spPr>
          <a:xfrm rot="0">
            <a:off x="6956727" y="4366603"/>
            <a:ext cx="11231985" cy="2764203"/>
          </a:xfrm>
          <a:prstGeom prst="rect">
            <a:avLst/>
          </a:prstGeom>
        </p:spPr>
        <p:txBody>
          <a:bodyPr anchor="t" rtlCol="false" tIns="0" lIns="0" bIns="0" rIns="0">
            <a:spAutoFit/>
          </a:bodyPr>
          <a:lstStyle/>
          <a:p>
            <a:pPr algn="ctr">
              <a:lnSpc>
                <a:spcPts val="4351"/>
              </a:lnSpc>
            </a:pPr>
            <a:r>
              <a:rPr lang="en-US" b="true" sz="3199" spc="31">
                <a:solidFill>
                  <a:srgbClr val="000000"/>
                </a:solidFill>
                <a:latin typeface="Times New Roman Bold"/>
                <a:ea typeface="Times New Roman Bold"/>
                <a:cs typeface="Times New Roman Bold"/>
                <a:sym typeface="Times New Roman Bold"/>
              </a:rPr>
              <a:t>Papia İnova</a:t>
            </a:r>
            <a:r>
              <a:rPr lang="en-US" sz="3199" spc="31">
                <a:solidFill>
                  <a:srgbClr val="000000"/>
                </a:solidFill>
                <a:latin typeface="Times New Roman"/>
                <a:ea typeface="Times New Roman"/>
                <a:cs typeface="Times New Roman"/>
                <a:sym typeface="Times New Roman"/>
              </a:rPr>
              <a:t>, verimlilik, kalite ve sürdürülebilirlik bilinci yüksek olan, yaşam alanlarında akıllı ve ekonomik çözümler arayan modern tüketicilere odaklanır. Yeni hedefleme, özellikle Y kuşağı (Milenyumlar) ve Z kuşağı'nın üst segmenti dahil edilerek genişletilmiştir.</a:t>
            </a:r>
          </a:p>
        </p:txBody>
      </p:sp>
      <p:sp>
        <p:nvSpPr>
          <p:cNvPr name="TextBox 7" id="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14</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944554" y="346958"/>
            <a:ext cx="2838450" cy="9744075"/>
          </a:xfrm>
          <a:custGeom>
            <a:avLst/>
            <a:gdLst/>
            <a:ahLst/>
            <a:cxnLst/>
            <a:rect r="r" b="b" t="t" l="l"/>
            <a:pathLst>
              <a:path h="9744075" w="2838450">
                <a:moveTo>
                  <a:pt x="0" y="0"/>
                </a:moveTo>
                <a:lnTo>
                  <a:pt x="2838450" y="0"/>
                </a:lnTo>
                <a:lnTo>
                  <a:pt x="2838450" y="9744075"/>
                </a:lnTo>
                <a:lnTo>
                  <a:pt x="0" y="9744075"/>
                </a:lnTo>
                <a:lnTo>
                  <a:pt x="0" y="0"/>
                </a:lnTo>
                <a:close/>
              </a:path>
            </a:pathLst>
          </a:custGeom>
          <a:blipFill>
            <a:blip r:embed="rId2"/>
            <a:stretch>
              <a:fillRect l="0" t="0" r="0" b="0"/>
            </a:stretch>
          </a:blipFill>
        </p:spPr>
      </p:sp>
      <p:grpSp>
        <p:nvGrpSpPr>
          <p:cNvPr name="Group 3" id="3"/>
          <p:cNvGrpSpPr/>
          <p:nvPr/>
        </p:nvGrpSpPr>
        <p:grpSpPr>
          <a:xfrm rot="0">
            <a:off x="0" y="0"/>
            <a:ext cx="6944554" cy="10283523"/>
            <a:chOff x="0" y="0"/>
            <a:chExt cx="6944551" cy="10283520"/>
          </a:xfrm>
        </p:grpSpPr>
        <p:sp>
          <p:nvSpPr>
            <p:cNvPr name="Freeform 4" id="4"/>
            <p:cNvSpPr/>
            <p:nvPr/>
          </p:nvSpPr>
          <p:spPr>
            <a:xfrm flipH="false" flipV="false" rot="0">
              <a:off x="0" y="0"/>
              <a:ext cx="6944614" cy="10283571"/>
            </a:xfrm>
            <a:custGeom>
              <a:avLst/>
              <a:gdLst/>
              <a:ahLst/>
              <a:cxnLst/>
              <a:rect r="r" b="b" t="t" l="l"/>
              <a:pathLst>
                <a:path h="10283571" w="6944614">
                  <a:moveTo>
                    <a:pt x="0" y="0"/>
                  </a:moveTo>
                  <a:lnTo>
                    <a:pt x="6944614" y="0"/>
                  </a:lnTo>
                  <a:lnTo>
                    <a:pt x="6944614" y="10283571"/>
                  </a:lnTo>
                  <a:lnTo>
                    <a:pt x="0" y="10283571"/>
                  </a:lnTo>
                  <a:close/>
                </a:path>
              </a:pathLst>
            </a:custGeom>
            <a:solidFill>
              <a:srgbClr val="F153B5"/>
            </a:solidFill>
            <a:ln w="12700">
              <a:solidFill>
                <a:srgbClr val="000000"/>
              </a:solidFill>
            </a:ln>
          </p:spPr>
        </p:sp>
      </p:grpSp>
      <p:sp>
        <p:nvSpPr>
          <p:cNvPr name="Freeform 5" id="5"/>
          <p:cNvSpPr/>
          <p:nvPr/>
        </p:nvSpPr>
        <p:spPr>
          <a:xfrm flipH="false" flipV="false" rot="0">
            <a:off x="1109729" y="4034476"/>
            <a:ext cx="4314825" cy="1885950"/>
          </a:xfrm>
          <a:custGeom>
            <a:avLst/>
            <a:gdLst/>
            <a:ahLst/>
            <a:cxnLst/>
            <a:rect r="r" b="b" t="t" l="l"/>
            <a:pathLst>
              <a:path h="1885950" w="4314825">
                <a:moveTo>
                  <a:pt x="0" y="0"/>
                </a:moveTo>
                <a:lnTo>
                  <a:pt x="4314825" y="0"/>
                </a:lnTo>
                <a:lnTo>
                  <a:pt x="4314825" y="1885950"/>
                </a:lnTo>
                <a:lnTo>
                  <a:pt x="0" y="1885950"/>
                </a:lnTo>
                <a:lnTo>
                  <a:pt x="0" y="0"/>
                </a:lnTo>
                <a:close/>
              </a:path>
            </a:pathLst>
          </a:custGeom>
          <a:blipFill>
            <a:blip r:embed="rId3"/>
            <a:stretch>
              <a:fillRect l="0" t="0" r="0" b="0"/>
            </a:stretch>
          </a:blipFill>
        </p:spPr>
      </p:sp>
      <p:sp>
        <p:nvSpPr>
          <p:cNvPr name="TextBox 6" id="6"/>
          <p:cNvSpPr txBox="true"/>
          <p:nvPr/>
        </p:nvSpPr>
        <p:spPr>
          <a:xfrm rot="0">
            <a:off x="10167242" y="4024694"/>
            <a:ext cx="4131250" cy="563928"/>
          </a:xfrm>
          <a:prstGeom prst="rect">
            <a:avLst/>
          </a:prstGeom>
        </p:spPr>
        <p:txBody>
          <a:bodyPr anchor="t" rtlCol="false" tIns="0" lIns="0" bIns="0" rIns="0">
            <a:spAutoFit/>
          </a:bodyPr>
          <a:lstStyle/>
          <a:p>
            <a:pPr algn="l">
              <a:lnSpc>
                <a:spcPts val="4479"/>
              </a:lnSpc>
            </a:pPr>
            <a:r>
              <a:rPr lang="en-US" b="true" sz="3199" spc="31">
                <a:solidFill>
                  <a:srgbClr val="000000"/>
                </a:solidFill>
                <a:latin typeface="Times New Roman Bold"/>
                <a:ea typeface="Times New Roman Bold"/>
                <a:cs typeface="Times New Roman Bold"/>
                <a:sym typeface="Times New Roman Bold"/>
              </a:rPr>
              <a:t>Psikografik Özellikler;</a:t>
            </a:r>
          </a:p>
        </p:txBody>
      </p:sp>
      <p:sp>
        <p:nvSpPr>
          <p:cNvPr name="TextBox 7" id="7"/>
          <p:cNvSpPr txBox="true"/>
          <p:nvPr/>
        </p:nvSpPr>
        <p:spPr>
          <a:xfrm rot="0">
            <a:off x="10491540" y="6984368"/>
            <a:ext cx="7203719" cy="2764203"/>
          </a:xfrm>
          <a:prstGeom prst="rect">
            <a:avLst/>
          </a:prstGeom>
        </p:spPr>
        <p:txBody>
          <a:bodyPr anchor="t" rtlCol="false" tIns="0" lIns="0" bIns="0" rIns="0">
            <a:spAutoFit/>
          </a:bodyPr>
          <a:lstStyle/>
          <a:p>
            <a:pPr algn="ctr">
              <a:lnSpc>
                <a:spcPts val="4351"/>
              </a:lnSpc>
            </a:pPr>
            <a:r>
              <a:rPr lang="en-US" b="true" sz="3199">
                <a:solidFill>
                  <a:srgbClr val="000000"/>
                </a:solidFill>
                <a:latin typeface="Times New Roman Bold"/>
                <a:ea typeface="Times New Roman Bold"/>
                <a:cs typeface="Times New Roman Bold"/>
                <a:sym typeface="Times New Roman Bold"/>
              </a:rPr>
              <a:t>Davranışsal Özelikleri ;</a:t>
            </a:r>
            <a:r>
              <a:rPr lang="en-US" sz="3199">
                <a:solidFill>
                  <a:srgbClr val="000000"/>
                </a:solidFill>
                <a:latin typeface="Times New Roman"/>
                <a:ea typeface="Times New Roman"/>
                <a:cs typeface="Times New Roman"/>
                <a:sym typeface="Times New Roman"/>
              </a:rPr>
              <a:t> Kağıt havluyu sadece rutin temizlikte değil, mutfakta (yağ çekme, kurutma), kişisel hijyende (makyaj temizleme) ve hızlı acil durumlarda yaygın ve çeşitli amaçlarla kullananlar.</a:t>
            </a:r>
          </a:p>
        </p:txBody>
      </p:sp>
      <p:sp>
        <p:nvSpPr>
          <p:cNvPr name="TextBox 8" id="8"/>
          <p:cNvSpPr txBox="true"/>
          <p:nvPr/>
        </p:nvSpPr>
        <p:spPr>
          <a:xfrm rot="0">
            <a:off x="14221616" y="4011092"/>
            <a:ext cx="3666563" cy="554403"/>
          </a:xfrm>
          <a:prstGeom prst="rect">
            <a:avLst/>
          </a:prstGeom>
        </p:spPr>
        <p:txBody>
          <a:bodyPr anchor="t" rtlCol="false" tIns="0" lIns="0" bIns="0" rIns="0">
            <a:spAutoFit/>
          </a:bodyPr>
          <a:lstStyle/>
          <a:p>
            <a:pPr algn="l">
              <a:lnSpc>
                <a:spcPts val="4386"/>
              </a:lnSpc>
            </a:pPr>
            <a:r>
              <a:rPr lang="en-US" sz="3199" spc="31">
                <a:solidFill>
                  <a:srgbClr val="000000"/>
                </a:solidFill>
                <a:latin typeface="Times New Roman"/>
                <a:ea typeface="Times New Roman"/>
                <a:cs typeface="Times New Roman"/>
                <a:sym typeface="Times New Roman"/>
              </a:rPr>
              <a:t> Çevre Bilinçli: Kağıt</a:t>
            </a:r>
          </a:p>
        </p:txBody>
      </p:sp>
      <p:sp>
        <p:nvSpPr>
          <p:cNvPr name="TextBox 9" id="9"/>
          <p:cNvSpPr txBox="true"/>
          <p:nvPr/>
        </p:nvSpPr>
        <p:spPr>
          <a:xfrm rot="0">
            <a:off x="10455173" y="4573067"/>
            <a:ext cx="7361701" cy="1659303"/>
          </a:xfrm>
          <a:prstGeom prst="rect">
            <a:avLst/>
          </a:prstGeom>
        </p:spPr>
        <p:txBody>
          <a:bodyPr anchor="t" rtlCol="false" tIns="0" lIns="0" bIns="0" rIns="0">
            <a:spAutoFit/>
          </a:bodyPr>
          <a:lstStyle/>
          <a:p>
            <a:pPr algn="ctr">
              <a:lnSpc>
                <a:spcPts val="4386"/>
              </a:lnSpc>
            </a:pPr>
            <a:r>
              <a:rPr lang="en-US" sz="3199" spc="31">
                <a:solidFill>
                  <a:srgbClr val="000000"/>
                </a:solidFill>
                <a:latin typeface="Times New Roman"/>
                <a:ea typeface="Times New Roman"/>
                <a:cs typeface="Times New Roman"/>
                <a:sym typeface="Times New Roman"/>
              </a:rPr>
              <a:t>havlu kullanımını azaltarak doğaya daha az etki bıraktığı fikrine olumlu yaklaşan, sürdürülebilirlik kaygısı taşıyan tüketiciler.</a:t>
            </a:r>
          </a:p>
        </p:txBody>
      </p:sp>
      <p:sp>
        <p:nvSpPr>
          <p:cNvPr name="TextBox 10" id="10"/>
          <p:cNvSpPr txBox="true"/>
          <p:nvPr/>
        </p:nvSpPr>
        <p:spPr>
          <a:xfrm rot="0">
            <a:off x="10217153" y="1282827"/>
            <a:ext cx="8308181" cy="1659303"/>
          </a:xfrm>
          <a:prstGeom prst="rect">
            <a:avLst/>
          </a:prstGeom>
        </p:spPr>
        <p:txBody>
          <a:bodyPr anchor="t" rtlCol="false" tIns="0" lIns="0" bIns="0" rIns="0">
            <a:spAutoFit/>
          </a:bodyPr>
          <a:lstStyle/>
          <a:p>
            <a:pPr algn="ctr">
              <a:lnSpc>
                <a:spcPts val="4351"/>
              </a:lnSpc>
            </a:pPr>
            <a:r>
              <a:rPr lang="en-US" b="true" sz="3199">
                <a:solidFill>
                  <a:srgbClr val="000000"/>
                </a:solidFill>
                <a:latin typeface="Times New Roman Bold"/>
                <a:ea typeface="Times New Roman Bold"/>
                <a:cs typeface="Times New Roman Bold"/>
                <a:sym typeface="Times New Roman Bold"/>
              </a:rPr>
              <a:t>Demografik Özellikleri;</a:t>
            </a:r>
            <a:r>
              <a:rPr lang="en-US" sz="3199">
                <a:solidFill>
                  <a:srgbClr val="000000"/>
                </a:solidFill>
                <a:latin typeface="Times New Roman"/>
                <a:ea typeface="Times New Roman"/>
                <a:cs typeface="Times New Roman"/>
                <a:sym typeface="Times New Roman"/>
              </a:rPr>
              <a:t> 18-50 yaş arası bireyler, üniversite öğrencileri, ev hanımları ve ev bütçesini düşünen bireylerdir. </a:t>
            </a:r>
          </a:p>
        </p:txBody>
      </p:sp>
      <p:sp>
        <p:nvSpPr>
          <p:cNvPr name="TextBox 11" id="11"/>
          <p:cNvSpPr txBox="true"/>
          <p:nvPr/>
        </p:nvSpPr>
        <p:spPr>
          <a:xfrm rot="0">
            <a:off x="17480537" y="9581798"/>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15</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3194" y="2805532"/>
            <a:ext cx="8860431" cy="11554"/>
            <a:chOff x="0" y="0"/>
            <a:chExt cx="8860434" cy="11557"/>
          </a:xfrm>
        </p:grpSpPr>
        <p:sp>
          <p:nvSpPr>
            <p:cNvPr name="Freeform 3" id="3"/>
            <p:cNvSpPr/>
            <p:nvPr/>
          </p:nvSpPr>
          <p:spPr>
            <a:xfrm flipH="false" flipV="false" rot="0">
              <a:off x="0" y="0"/>
              <a:ext cx="8860413" cy="11560"/>
            </a:xfrm>
            <a:custGeom>
              <a:avLst/>
              <a:gdLst/>
              <a:ahLst/>
              <a:cxnLst/>
              <a:rect r="r" b="b" t="t" l="l"/>
              <a:pathLst>
                <a:path h="11560" w="8860413">
                  <a:moveTo>
                    <a:pt x="0" y="0"/>
                  </a:moveTo>
                  <a:lnTo>
                    <a:pt x="0" y="11560"/>
                  </a:lnTo>
                  <a:lnTo>
                    <a:pt x="8860413" y="11560"/>
                  </a:lnTo>
                  <a:lnTo>
                    <a:pt x="8860413" y="0"/>
                  </a:lnTo>
                  <a:close/>
                </a:path>
              </a:pathLst>
            </a:custGeom>
            <a:solidFill>
              <a:srgbClr val="191919"/>
            </a:solidFill>
            <a:ln w="12700">
              <a:solidFill>
                <a:srgbClr val="000000"/>
              </a:solidFill>
            </a:ln>
          </p:spPr>
        </p:sp>
      </p:grpSp>
      <p:sp>
        <p:nvSpPr>
          <p:cNvPr name="Freeform 4" id="4"/>
          <p:cNvSpPr/>
          <p:nvPr/>
        </p:nvSpPr>
        <p:spPr>
          <a:xfrm flipH="false" flipV="false" rot="0">
            <a:off x="1259700" y="3312766"/>
            <a:ext cx="8991600" cy="4257675"/>
          </a:xfrm>
          <a:custGeom>
            <a:avLst/>
            <a:gdLst/>
            <a:ahLst/>
            <a:cxnLst/>
            <a:rect r="r" b="b" t="t" l="l"/>
            <a:pathLst>
              <a:path h="4257675" w="8991600">
                <a:moveTo>
                  <a:pt x="0" y="0"/>
                </a:moveTo>
                <a:lnTo>
                  <a:pt x="8991600" y="0"/>
                </a:lnTo>
                <a:lnTo>
                  <a:pt x="8991600" y="4257675"/>
                </a:lnTo>
                <a:lnTo>
                  <a:pt x="0" y="4257675"/>
                </a:lnTo>
                <a:lnTo>
                  <a:pt x="0" y="0"/>
                </a:lnTo>
                <a:close/>
              </a:path>
            </a:pathLst>
          </a:custGeom>
          <a:blipFill>
            <a:blip r:embed="rId2"/>
            <a:stretch>
              <a:fillRect l="0" t="0" r="0" b="0"/>
            </a:stretch>
          </a:blipFill>
        </p:spPr>
      </p:sp>
      <p:sp>
        <p:nvSpPr>
          <p:cNvPr name="Freeform 5" id="5"/>
          <p:cNvSpPr/>
          <p:nvPr/>
        </p:nvSpPr>
        <p:spPr>
          <a:xfrm flipH="false" flipV="false" rot="0">
            <a:off x="10584885" y="4357287"/>
            <a:ext cx="114300" cy="114300"/>
          </a:xfrm>
          <a:custGeom>
            <a:avLst/>
            <a:gdLst/>
            <a:ahLst/>
            <a:cxnLst/>
            <a:rect r="r" b="b" t="t" l="l"/>
            <a:pathLst>
              <a:path h="114300" w="114300">
                <a:moveTo>
                  <a:pt x="0" y="0"/>
                </a:moveTo>
                <a:lnTo>
                  <a:pt x="114300" y="0"/>
                </a:lnTo>
                <a:lnTo>
                  <a:pt x="114300" y="114300"/>
                </a:lnTo>
                <a:lnTo>
                  <a:pt x="0" y="114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0584885" y="6043212"/>
            <a:ext cx="114300" cy="114300"/>
          </a:xfrm>
          <a:custGeom>
            <a:avLst/>
            <a:gdLst/>
            <a:ahLst/>
            <a:cxnLst/>
            <a:rect r="r" b="b" t="t" l="l"/>
            <a:pathLst>
              <a:path h="114300" w="114300">
                <a:moveTo>
                  <a:pt x="0" y="0"/>
                </a:moveTo>
                <a:lnTo>
                  <a:pt x="114300" y="0"/>
                </a:lnTo>
                <a:lnTo>
                  <a:pt x="114300" y="114300"/>
                </a:lnTo>
                <a:lnTo>
                  <a:pt x="0" y="114300"/>
                </a:lnTo>
                <a:lnTo>
                  <a:pt x="0" y="0"/>
                </a:lnTo>
                <a:close/>
              </a:path>
            </a:pathLst>
          </a:custGeom>
          <a:blipFill>
            <a:blip r:embed="rId3">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465461" y="8013897"/>
            <a:ext cx="1120921" cy="563928"/>
          </a:xfrm>
          <a:prstGeom prst="rect">
            <a:avLst/>
          </a:prstGeom>
        </p:spPr>
        <p:txBody>
          <a:bodyPr anchor="t" rtlCol="false" tIns="0" lIns="0" bIns="0" rIns="0">
            <a:spAutoFit/>
          </a:bodyPr>
          <a:lstStyle/>
          <a:p>
            <a:pPr algn="l">
              <a:lnSpc>
                <a:spcPts val="4479"/>
              </a:lnSpc>
            </a:pPr>
            <a:r>
              <a:rPr lang="en-US" sz="3199" spc="159">
                <a:solidFill>
                  <a:srgbClr val="F153B5"/>
                </a:solidFill>
                <a:latin typeface="Times New Roman"/>
                <a:ea typeface="Times New Roman"/>
                <a:cs typeface="Times New Roman"/>
                <a:sym typeface="Times New Roman"/>
              </a:rPr>
              <a:t>EVET</a:t>
            </a:r>
          </a:p>
        </p:txBody>
      </p:sp>
      <p:sp>
        <p:nvSpPr>
          <p:cNvPr name="TextBox 8" id="8"/>
          <p:cNvSpPr txBox="true"/>
          <p:nvPr/>
        </p:nvSpPr>
        <p:spPr>
          <a:xfrm rot="0">
            <a:off x="4615624" y="8013897"/>
            <a:ext cx="1395203" cy="563928"/>
          </a:xfrm>
          <a:prstGeom prst="rect">
            <a:avLst/>
          </a:prstGeom>
        </p:spPr>
        <p:txBody>
          <a:bodyPr anchor="t" rtlCol="false" tIns="0" lIns="0" bIns="0" rIns="0">
            <a:spAutoFit/>
          </a:bodyPr>
          <a:lstStyle/>
          <a:p>
            <a:pPr algn="l">
              <a:lnSpc>
                <a:spcPts val="4479"/>
              </a:lnSpc>
            </a:pPr>
            <a:r>
              <a:rPr lang="en-US" sz="3199" spc="159">
                <a:solidFill>
                  <a:srgbClr val="F153B5"/>
                </a:solidFill>
                <a:latin typeface="Times New Roman"/>
                <a:ea typeface="Times New Roman"/>
                <a:cs typeface="Times New Roman"/>
                <a:sym typeface="Times New Roman"/>
              </a:rPr>
              <a:t>HAYIR</a:t>
            </a:r>
          </a:p>
        </p:txBody>
      </p:sp>
      <p:sp>
        <p:nvSpPr>
          <p:cNvPr name="TextBox 9" id="9"/>
          <p:cNvSpPr txBox="true"/>
          <p:nvPr/>
        </p:nvSpPr>
        <p:spPr>
          <a:xfrm rot="0">
            <a:off x="6554114" y="8013897"/>
            <a:ext cx="2765374" cy="563928"/>
          </a:xfrm>
          <a:prstGeom prst="rect">
            <a:avLst/>
          </a:prstGeom>
        </p:spPr>
        <p:txBody>
          <a:bodyPr anchor="t" rtlCol="false" tIns="0" lIns="0" bIns="0" rIns="0">
            <a:spAutoFit/>
          </a:bodyPr>
          <a:lstStyle/>
          <a:p>
            <a:pPr algn="l">
              <a:lnSpc>
                <a:spcPts val="4479"/>
              </a:lnSpc>
            </a:pPr>
            <a:r>
              <a:rPr lang="en-US" sz="3199" spc="159">
                <a:solidFill>
                  <a:srgbClr val="F153B5"/>
                </a:solidFill>
                <a:latin typeface="Times New Roman"/>
                <a:ea typeface="Times New Roman"/>
                <a:cs typeface="Times New Roman"/>
                <a:sym typeface="Times New Roman"/>
              </a:rPr>
              <a:t>KARARSIZIM</a:t>
            </a:r>
          </a:p>
        </p:txBody>
      </p:sp>
      <p:sp>
        <p:nvSpPr>
          <p:cNvPr name="TextBox 10" id="10"/>
          <p:cNvSpPr txBox="true"/>
          <p:nvPr/>
        </p:nvSpPr>
        <p:spPr>
          <a:xfrm rot="0">
            <a:off x="4760271" y="1579378"/>
            <a:ext cx="8942575" cy="563928"/>
          </a:xfrm>
          <a:prstGeom prst="rect">
            <a:avLst/>
          </a:prstGeom>
        </p:spPr>
        <p:txBody>
          <a:bodyPr anchor="t" rtlCol="false" tIns="0" lIns="0" bIns="0" rIns="0">
            <a:spAutoFit/>
          </a:bodyPr>
          <a:lstStyle/>
          <a:p>
            <a:pPr algn="l">
              <a:lnSpc>
                <a:spcPts val="4479"/>
              </a:lnSpc>
            </a:pPr>
            <a:r>
              <a:rPr lang="en-US" sz="3199">
                <a:solidFill>
                  <a:srgbClr val="191919"/>
                </a:solidFill>
                <a:latin typeface="Times New Roman"/>
                <a:ea typeface="Times New Roman"/>
                <a:cs typeface="Times New Roman"/>
                <a:sym typeface="Times New Roman"/>
              </a:rPr>
              <a:t>Papia İnova’nın israfi azalttığını hissediyor musunuz?</a:t>
            </a:r>
          </a:p>
        </p:txBody>
      </p:sp>
      <p:sp>
        <p:nvSpPr>
          <p:cNvPr name="TextBox 11" id="11"/>
          <p:cNvSpPr txBox="true"/>
          <p:nvPr/>
        </p:nvSpPr>
        <p:spPr>
          <a:xfrm rot="0">
            <a:off x="11200886" y="4136412"/>
            <a:ext cx="7037584" cy="3316653"/>
          </a:xfrm>
          <a:prstGeom prst="rect">
            <a:avLst/>
          </a:prstGeom>
        </p:spPr>
        <p:txBody>
          <a:bodyPr anchor="t" rtlCol="false" tIns="0" lIns="0" bIns="0" rIns="0">
            <a:spAutoFit/>
          </a:bodyPr>
          <a:lstStyle/>
          <a:p>
            <a:pPr algn="ctr">
              <a:lnSpc>
                <a:spcPts val="4351"/>
              </a:lnSpc>
            </a:pPr>
            <a:r>
              <a:rPr lang="en-US" sz="3199">
                <a:solidFill>
                  <a:srgbClr val="000000"/>
                </a:solidFill>
                <a:latin typeface="Times New Roman"/>
                <a:ea typeface="Times New Roman"/>
                <a:cs typeface="Times New Roman"/>
                <a:sym typeface="Times New Roman"/>
              </a:rPr>
              <a:t>Anket sonuçlarına göre katılımcıların %66,7’si Papia İnova’nın israfi azalttığını onaylamaktadır. Her 3 kullanıcıdan 2'sinin ürünü tasarruflu bulması, ürün başarısını net bir şekilde ortaya koymaktadır. </a:t>
            </a:r>
          </a:p>
        </p:txBody>
      </p:sp>
      <p:sp>
        <p:nvSpPr>
          <p:cNvPr name="TextBox 12" id="12"/>
          <p:cNvSpPr txBox="true"/>
          <p:nvPr/>
        </p:nvSpPr>
        <p:spPr>
          <a:xfrm rot="0">
            <a:off x="5823690" y="702097"/>
            <a:ext cx="6980368" cy="871052"/>
          </a:xfrm>
          <a:prstGeom prst="rect">
            <a:avLst/>
          </a:prstGeom>
        </p:spPr>
        <p:txBody>
          <a:bodyPr anchor="t" rtlCol="false" tIns="0" lIns="0" bIns="0" rIns="0">
            <a:spAutoFit/>
          </a:bodyPr>
          <a:lstStyle/>
          <a:p>
            <a:pPr algn="l">
              <a:lnSpc>
                <a:spcPts val="6999"/>
              </a:lnSpc>
            </a:pPr>
            <a:r>
              <a:rPr lang="en-US" b="true" sz="4999">
                <a:solidFill>
                  <a:srgbClr val="F153B5"/>
                </a:solidFill>
                <a:latin typeface="Times New Roman Bold"/>
                <a:ea typeface="Times New Roman Bold"/>
                <a:cs typeface="Times New Roman Bold"/>
                <a:sym typeface="Times New Roman Bold"/>
              </a:rPr>
              <a:t>ANKET ÇALIŞMAMIZ </a:t>
            </a:r>
          </a:p>
        </p:txBody>
      </p:sp>
      <p:sp>
        <p:nvSpPr>
          <p:cNvPr name="TextBox 13" id="13"/>
          <p:cNvSpPr txBox="true"/>
          <p:nvPr/>
        </p:nvSpPr>
        <p:spPr>
          <a:xfrm rot="0">
            <a:off x="837162" y="2523896"/>
            <a:ext cx="390449" cy="453200"/>
          </a:xfrm>
          <a:prstGeom prst="rect">
            <a:avLst/>
          </a:prstGeom>
        </p:spPr>
        <p:txBody>
          <a:bodyPr anchor="t" rtlCol="false" tIns="0" lIns="0" bIns="0" rIns="0">
            <a:spAutoFit/>
          </a:bodyPr>
          <a:lstStyle/>
          <a:p>
            <a:pPr algn="l">
              <a:lnSpc>
                <a:spcPts val="3638"/>
              </a:lnSpc>
            </a:pPr>
            <a:r>
              <a:rPr lang="en-US" sz="2598">
                <a:solidFill>
                  <a:srgbClr val="191919"/>
                </a:solidFill>
                <a:latin typeface="Aileron"/>
                <a:ea typeface="Aileron"/>
                <a:cs typeface="Aileron"/>
                <a:sym typeface="Aileron"/>
              </a:rPr>
              <a:t>50</a:t>
            </a:r>
          </a:p>
        </p:txBody>
      </p:sp>
      <p:sp>
        <p:nvSpPr>
          <p:cNvPr name="TextBox 14" id="14"/>
          <p:cNvSpPr txBox="true"/>
          <p:nvPr/>
        </p:nvSpPr>
        <p:spPr>
          <a:xfrm rot="0">
            <a:off x="837162" y="3794522"/>
            <a:ext cx="390449" cy="453200"/>
          </a:xfrm>
          <a:prstGeom prst="rect">
            <a:avLst/>
          </a:prstGeom>
        </p:spPr>
        <p:txBody>
          <a:bodyPr anchor="t" rtlCol="false" tIns="0" lIns="0" bIns="0" rIns="0">
            <a:spAutoFit/>
          </a:bodyPr>
          <a:lstStyle/>
          <a:p>
            <a:pPr algn="l">
              <a:lnSpc>
                <a:spcPts val="3638"/>
              </a:lnSpc>
            </a:pPr>
            <a:r>
              <a:rPr lang="en-US" sz="2598">
                <a:solidFill>
                  <a:srgbClr val="191919"/>
                </a:solidFill>
                <a:latin typeface="Aileron"/>
                <a:ea typeface="Aileron"/>
                <a:cs typeface="Aileron"/>
                <a:sym typeface="Aileron"/>
              </a:rPr>
              <a:t>25</a:t>
            </a:r>
          </a:p>
        </p:txBody>
      </p:sp>
      <p:sp>
        <p:nvSpPr>
          <p:cNvPr name="TextBox 15" id="15"/>
          <p:cNvSpPr txBox="true"/>
          <p:nvPr/>
        </p:nvSpPr>
        <p:spPr>
          <a:xfrm rot="0">
            <a:off x="837162" y="5065147"/>
            <a:ext cx="390449" cy="453200"/>
          </a:xfrm>
          <a:prstGeom prst="rect">
            <a:avLst/>
          </a:prstGeom>
        </p:spPr>
        <p:txBody>
          <a:bodyPr anchor="t" rtlCol="false" tIns="0" lIns="0" bIns="0" rIns="0">
            <a:spAutoFit/>
          </a:bodyPr>
          <a:lstStyle/>
          <a:p>
            <a:pPr algn="l">
              <a:lnSpc>
                <a:spcPts val="3638"/>
              </a:lnSpc>
            </a:pPr>
            <a:r>
              <a:rPr lang="en-US" sz="2598">
                <a:solidFill>
                  <a:srgbClr val="191919"/>
                </a:solidFill>
                <a:latin typeface="Aileron"/>
                <a:ea typeface="Aileron"/>
                <a:cs typeface="Aileron"/>
                <a:sym typeface="Aileron"/>
              </a:rPr>
              <a:t>12</a:t>
            </a:r>
          </a:p>
        </p:txBody>
      </p:sp>
      <p:sp>
        <p:nvSpPr>
          <p:cNvPr name="TextBox 16" id="16"/>
          <p:cNvSpPr txBox="true"/>
          <p:nvPr/>
        </p:nvSpPr>
        <p:spPr>
          <a:xfrm rot="0">
            <a:off x="1116101" y="7206091"/>
            <a:ext cx="195253" cy="453200"/>
          </a:xfrm>
          <a:prstGeom prst="rect">
            <a:avLst/>
          </a:prstGeom>
        </p:spPr>
        <p:txBody>
          <a:bodyPr anchor="t" rtlCol="false" tIns="0" lIns="0" bIns="0" rIns="0">
            <a:spAutoFit/>
          </a:bodyPr>
          <a:lstStyle/>
          <a:p>
            <a:pPr algn="l">
              <a:lnSpc>
                <a:spcPts val="3638"/>
              </a:lnSpc>
            </a:pPr>
            <a:r>
              <a:rPr lang="en-US" sz="2598">
                <a:solidFill>
                  <a:srgbClr val="191919"/>
                </a:solidFill>
                <a:latin typeface="Aileron"/>
                <a:ea typeface="Aileron"/>
                <a:cs typeface="Aileron"/>
                <a:sym typeface="Aileron"/>
              </a:rPr>
              <a:t>6</a:t>
            </a:r>
          </a:p>
        </p:txBody>
      </p:sp>
      <p:sp>
        <p:nvSpPr>
          <p:cNvPr name="TextBox 17" id="1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16</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3112818"/>
            <a:ext cx="781050" cy="1162421"/>
            <a:chOff x="0" y="0"/>
            <a:chExt cx="781050" cy="1162418"/>
          </a:xfrm>
        </p:grpSpPr>
        <p:sp>
          <p:nvSpPr>
            <p:cNvPr name="Freeform 3" id="3"/>
            <p:cNvSpPr/>
            <p:nvPr/>
          </p:nvSpPr>
          <p:spPr>
            <a:xfrm flipH="false" flipV="false" rot="0">
              <a:off x="0" y="0"/>
              <a:ext cx="781050" cy="1162046"/>
            </a:xfrm>
            <a:custGeom>
              <a:avLst/>
              <a:gdLst/>
              <a:ahLst/>
              <a:cxnLst/>
              <a:rect r="r" b="b" t="t" l="l"/>
              <a:pathLst>
                <a:path h="1162046" w="781050">
                  <a:moveTo>
                    <a:pt x="0" y="0"/>
                  </a:moveTo>
                  <a:lnTo>
                    <a:pt x="0" y="1162046"/>
                  </a:lnTo>
                  <a:lnTo>
                    <a:pt x="781050" y="1162046"/>
                  </a:lnTo>
                  <a:lnTo>
                    <a:pt x="781050" y="0"/>
                  </a:lnTo>
                  <a:close/>
                </a:path>
              </a:pathLst>
            </a:custGeom>
            <a:solidFill>
              <a:srgbClr val="F153B5"/>
            </a:solidFill>
            <a:ln w="12700">
              <a:solidFill>
                <a:srgbClr val="000000"/>
              </a:solidFill>
            </a:ln>
          </p:spPr>
        </p:sp>
      </p:grpSp>
      <p:grpSp>
        <p:nvGrpSpPr>
          <p:cNvPr name="Group 4" id="4"/>
          <p:cNvGrpSpPr/>
          <p:nvPr/>
        </p:nvGrpSpPr>
        <p:grpSpPr>
          <a:xfrm rot="0">
            <a:off x="1028700" y="6305274"/>
            <a:ext cx="781050" cy="1162326"/>
            <a:chOff x="0" y="0"/>
            <a:chExt cx="781050" cy="1162329"/>
          </a:xfrm>
        </p:grpSpPr>
        <p:sp>
          <p:nvSpPr>
            <p:cNvPr name="Freeform 5" id="5"/>
            <p:cNvSpPr/>
            <p:nvPr/>
          </p:nvSpPr>
          <p:spPr>
            <a:xfrm flipH="false" flipV="false" rot="0">
              <a:off x="0" y="0"/>
              <a:ext cx="781050" cy="1162053"/>
            </a:xfrm>
            <a:custGeom>
              <a:avLst/>
              <a:gdLst/>
              <a:ahLst/>
              <a:cxnLst/>
              <a:rect r="r" b="b" t="t" l="l"/>
              <a:pathLst>
                <a:path h="1162053" w="781050">
                  <a:moveTo>
                    <a:pt x="0" y="0"/>
                  </a:moveTo>
                  <a:lnTo>
                    <a:pt x="0" y="1162053"/>
                  </a:lnTo>
                  <a:lnTo>
                    <a:pt x="781050" y="1162053"/>
                  </a:lnTo>
                  <a:lnTo>
                    <a:pt x="781050" y="0"/>
                  </a:lnTo>
                  <a:close/>
                </a:path>
              </a:pathLst>
            </a:custGeom>
            <a:solidFill>
              <a:srgbClr val="F153B5"/>
            </a:solidFill>
            <a:ln w="12700">
              <a:solidFill>
                <a:srgbClr val="000000"/>
              </a:solidFill>
            </a:ln>
          </p:spPr>
        </p:sp>
      </p:grpSp>
      <p:grpSp>
        <p:nvGrpSpPr>
          <p:cNvPr name="Group 6" id="6"/>
          <p:cNvGrpSpPr/>
          <p:nvPr/>
        </p:nvGrpSpPr>
        <p:grpSpPr>
          <a:xfrm rot="0">
            <a:off x="9496387" y="3112818"/>
            <a:ext cx="781050" cy="1162421"/>
            <a:chOff x="0" y="0"/>
            <a:chExt cx="781050" cy="1162418"/>
          </a:xfrm>
        </p:grpSpPr>
        <p:sp>
          <p:nvSpPr>
            <p:cNvPr name="Freeform 7" id="7"/>
            <p:cNvSpPr/>
            <p:nvPr/>
          </p:nvSpPr>
          <p:spPr>
            <a:xfrm flipH="false" flipV="false" rot="0">
              <a:off x="0" y="0"/>
              <a:ext cx="781050" cy="1162046"/>
            </a:xfrm>
            <a:custGeom>
              <a:avLst/>
              <a:gdLst/>
              <a:ahLst/>
              <a:cxnLst/>
              <a:rect r="r" b="b" t="t" l="l"/>
              <a:pathLst>
                <a:path h="1162046" w="781050">
                  <a:moveTo>
                    <a:pt x="0" y="0"/>
                  </a:moveTo>
                  <a:lnTo>
                    <a:pt x="0" y="1162046"/>
                  </a:lnTo>
                  <a:lnTo>
                    <a:pt x="781050" y="1162046"/>
                  </a:lnTo>
                  <a:lnTo>
                    <a:pt x="781050" y="0"/>
                  </a:lnTo>
                  <a:close/>
                </a:path>
              </a:pathLst>
            </a:custGeom>
            <a:solidFill>
              <a:srgbClr val="F153B5"/>
            </a:solidFill>
            <a:ln w="12700">
              <a:solidFill>
                <a:srgbClr val="000000"/>
              </a:solidFill>
            </a:ln>
          </p:spPr>
        </p:sp>
      </p:grpSp>
      <p:grpSp>
        <p:nvGrpSpPr>
          <p:cNvPr name="Group 8" id="8"/>
          <p:cNvGrpSpPr/>
          <p:nvPr/>
        </p:nvGrpSpPr>
        <p:grpSpPr>
          <a:xfrm rot="0">
            <a:off x="9496387" y="6305274"/>
            <a:ext cx="781050" cy="1162326"/>
            <a:chOff x="0" y="0"/>
            <a:chExt cx="781050" cy="1162329"/>
          </a:xfrm>
        </p:grpSpPr>
        <p:sp>
          <p:nvSpPr>
            <p:cNvPr name="Freeform 9" id="9"/>
            <p:cNvSpPr/>
            <p:nvPr/>
          </p:nvSpPr>
          <p:spPr>
            <a:xfrm flipH="false" flipV="false" rot="0">
              <a:off x="0" y="0"/>
              <a:ext cx="781050" cy="1162053"/>
            </a:xfrm>
            <a:custGeom>
              <a:avLst/>
              <a:gdLst/>
              <a:ahLst/>
              <a:cxnLst/>
              <a:rect r="r" b="b" t="t" l="l"/>
              <a:pathLst>
                <a:path h="1162053" w="781050">
                  <a:moveTo>
                    <a:pt x="0" y="0"/>
                  </a:moveTo>
                  <a:lnTo>
                    <a:pt x="0" y="1162053"/>
                  </a:lnTo>
                  <a:lnTo>
                    <a:pt x="781050" y="1162053"/>
                  </a:lnTo>
                  <a:lnTo>
                    <a:pt x="781050" y="0"/>
                  </a:lnTo>
                  <a:close/>
                </a:path>
              </a:pathLst>
            </a:custGeom>
            <a:solidFill>
              <a:srgbClr val="F153B5"/>
            </a:solidFill>
            <a:ln w="12700">
              <a:solidFill>
                <a:srgbClr val="000000"/>
              </a:solidFill>
            </a:ln>
          </p:spPr>
        </p:sp>
      </p:grpSp>
      <p:sp>
        <p:nvSpPr>
          <p:cNvPr name="TextBox 10" id="10"/>
          <p:cNvSpPr txBox="true"/>
          <p:nvPr/>
        </p:nvSpPr>
        <p:spPr>
          <a:xfrm rot="0">
            <a:off x="2220973" y="3742277"/>
            <a:ext cx="6428461" cy="1659303"/>
          </a:xfrm>
          <a:prstGeom prst="rect">
            <a:avLst/>
          </a:prstGeom>
        </p:spPr>
        <p:txBody>
          <a:bodyPr anchor="t" rtlCol="false" tIns="0" lIns="0" bIns="0" rIns="0">
            <a:spAutoFit/>
          </a:bodyPr>
          <a:lstStyle/>
          <a:p>
            <a:pPr algn="l">
              <a:lnSpc>
                <a:spcPts val="4351"/>
              </a:lnSpc>
            </a:pPr>
            <a:r>
              <a:rPr lang="en-US" sz="3199" spc="31">
                <a:solidFill>
                  <a:srgbClr val="050707"/>
                </a:solidFill>
                <a:latin typeface="Times New Roman"/>
                <a:ea typeface="Times New Roman"/>
                <a:cs typeface="Times New Roman"/>
                <a:sym typeface="Times New Roman"/>
              </a:rPr>
              <a:t>Yaprağın ikiye bölünebilmesi daha az tüketimle rulonun daha uzun süre kullanılmasını sağlar.</a:t>
            </a:r>
          </a:p>
        </p:txBody>
      </p:sp>
      <p:sp>
        <p:nvSpPr>
          <p:cNvPr name="TextBox 11" id="11"/>
          <p:cNvSpPr txBox="true"/>
          <p:nvPr/>
        </p:nvSpPr>
        <p:spPr>
          <a:xfrm rot="0">
            <a:off x="2220973" y="7420499"/>
            <a:ext cx="6636972" cy="1659303"/>
          </a:xfrm>
          <a:prstGeom prst="rect">
            <a:avLst/>
          </a:prstGeom>
        </p:spPr>
        <p:txBody>
          <a:bodyPr anchor="t" rtlCol="false" tIns="0" lIns="0" bIns="0" rIns="0">
            <a:spAutoFit/>
          </a:bodyPr>
          <a:lstStyle/>
          <a:p>
            <a:pPr algn="l">
              <a:lnSpc>
                <a:spcPts val="4351"/>
              </a:lnSpc>
            </a:pPr>
            <a:r>
              <a:rPr lang="en-US" sz="3199" spc="31">
                <a:solidFill>
                  <a:srgbClr val="050707"/>
                </a:solidFill>
                <a:latin typeface="Times New Roman"/>
                <a:ea typeface="Times New Roman"/>
                <a:cs typeface="Times New Roman"/>
                <a:sym typeface="Times New Roman"/>
              </a:rPr>
              <a:t>Kontrollü tüketim sağlayan yenilikçi tasarım, ürünü klasik kağıt havlulardan ayırır. </a:t>
            </a:r>
          </a:p>
        </p:txBody>
      </p:sp>
      <p:sp>
        <p:nvSpPr>
          <p:cNvPr name="TextBox 12" id="12"/>
          <p:cNvSpPr txBox="true"/>
          <p:nvPr/>
        </p:nvSpPr>
        <p:spPr>
          <a:xfrm rot="0">
            <a:off x="10688660" y="6971967"/>
            <a:ext cx="6244514" cy="2211753"/>
          </a:xfrm>
          <a:prstGeom prst="rect">
            <a:avLst/>
          </a:prstGeom>
        </p:spPr>
        <p:txBody>
          <a:bodyPr anchor="t" rtlCol="false" tIns="0" lIns="0" bIns="0" rIns="0">
            <a:spAutoFit/>
          </a:bodyPr>
          <a:lstStyle/>
          <a:p>
            <a:pPr algn="l">
              <a:lnSpc>
                <a:spcPts val="4351"/>
              </a:lnSpc>
            </a:pPr>
            <a:r>
              <a:rPr lang="en-US" sz="3199" spc="31">
                <a:solidFill>
                  <a:srgbClr val="050707"/>
                </a:solidFill>
                <a:latin typeface="Times New Roman"/>
                <a:ea typeface="Times New Roman"/>
                <a:cs typeface="Times New Roman"/>
                <a:sym typeface="Times New Roman"/>
              </a:rPr>
              <a:t>Ortadan bölünen yaprak özelliği, Selpak ve Solo gibi rakiplerde bulunmadığı için ürüne benzersiz bir avantaj kazandırır.</a:t>
            </a:r>
          </a:p>
        </p:txBody>
      </p:sp>
      <p:sp>
        <p:nvSpPr>
          <p:cNvPr name="TextBox 13" id="13"/>
          <p:cNvSpPr txBox="true"/>
          <p:nvPr/>
        </p:nvSpPr>
        <p:spPr>
          <a:xfrm rot="0">
            <a:off x="10688660" y="4228052"/>
            <a:ext cx="6551190" cy="2220278"/>
          </a:xfrm>
          <a:prstGeom prst="rect">
            <a:avLst/>
          </a:prstGeom>
        </p:spPr>
        <p:txBody>
          <a:bodyPr anchor="t" rtlCol="false" tIns="0" lIns="0" bIns="0" rIns="0">
            <a:spAutoFit/>
          </a:bodyPr>
          <a:lstStyle/>
          <a:p>
            <a:pPr algn="l">
              <a:lnSpc>
                <a:spcPts val="4351"/>
              </a:lnSpc>
            </a:pPr>
            <a:r>
              <a:rPr lang="en-US" sz="3199" spc="31">
                <a:solidFill>
                  <a:srgbClr val="050707"/>
                </a:solidFill>
                <a:latin typeface="Times New Roman"/>
                <a:ea typeface="Times New Roman"/>
                <a:cs typeface="Times New Roman"/>
                <a:sym typeface="Times New Roman"/>
              </a:rPr>
              <a:t>Yarım yaprak kullanma imkânı, küçük ihtiyaçlarda pratik ve esnek bir kullanım sunar. </a:t>
            </a:r>
            <a:r>
              <a:rPr lang="en-US" b="true" sz="3199" spc="31">
                <a:solidFill>
                  <a:srgbClr val="050707"/>
                </a:solidFill>
                <a:latin typeface="Times New Roman Bold"/>
                <a:ea typeface="Times New Roman Bold"/>
                <a:cs typeface="Times New Roman Bold"/>
                <a:sym typeface="Times New Roman Bold"/>
              </a:rPr>
              <a:t>RAKİPLERDEN</a:t>
            </a:r>
            <a:r>
              <a:rPr lang="en-US" b="true" sz="3199" spc="31">
                <a:solidFill>
                  <a:srgbClr val="000000"/>
                </a:solidFill>
                <a:latin typeface="Times New Roman Bold"/>
                <a:ea typeface="Times New Roman Bold"/>
                <a:cs typeface="Times New Roman Bold"/>
                <a:sym typeface="Times New Roman Bold"/>
              </a:rPr>
              <a:t> </a:t>
            </a:r>
            <a:r>
              <a:rPr lang="en-US" b="true" sz="3199" spc="31">
                <a:solidFill>
                  <a:srgbClr val="050707"/>
                </a:solidFill>
                <a:latin typeface="Times New Roman Bold"/>
                <a:ea typeface="Times New Roman Bold"/>
                <a:cs typeface="Times New Roman Bold"/>
                <a:sym typeface="Times New Roman Bold"/>
              </a:rPr>
              <a:t>AYRIŞMAK</a:t>
            </a:r>
          </a:p>
        </p:txBody>
      </p:sp>
      <p:sp>
        <p:nvSpPr>
          <p:cNvPr name="TextBox 14" id="14"/>
          <p:cNvSpPr txBox="true"/>
          <p:nvPr/>
        </p:nvSpPr>
        <p:spPr>
          <a:xfrm rot="0">
            <a:off x="13735774" y="5893937"/>
            <a:ext cx="103613" cy="554403"/>
          </a:xfrm>
          <a:prstGeom prst="rect">
            <a:avLst/>
          </a:prstGeom>
        </p:spPr>
        <p:txBody>
          <a:bodyPr anchor="t" rtlCol="false" tIns="0" lIns="0" bIns="0" rIns="0">
            <a:spAutoFit/>
          </a:bodyPr>
          <a:lstStyle/>
          <a:p>
            <a:pPr algn="l">
              <a:lnSpc>
                <a:spcPts val="4351"/>
              </a:lnSpc>
            </a:pPr>
            <a:r>
              <a:rPr lang="en-US" b="true" sz="3199">
                <a:solidFill>
                  <a:srgbClr val="050707"/>
                </a:solidFill>
                <a:latin typeface="Times New Roman Bold"/>
                <a:ea typeface="Times New Roman Bold"/>
                <a:cs typeface="Times New Roman Bold"/>
                <a:sym typeface="Times New Roman Bold"/>
              </a:rPr>
              <a:t> </a:t>
            </a:r>
          </a:p>
        </p:txBody>
      </p:sp>
      <p:sp>
        <p:nvSpPr>
          <p:cNvPr name="TextBox 15" id="15"/>
          <p:cNvSpPr txBox="true"/>
          <p:nvPr/>
        </p:nvSpPr>
        <p:spPr>
          <a:xfrm rot="0">
            <a:off x="2220973" y="3105588"/>
            <a:ext cx="5898871" cy="563928"/>
          </a:xfrm>
          <a:prstGeom prst="rect">
            <a:avLst/>
          </a:prstGeom>
        </p:spPr>
        <p:txBody>
          <a:bodyPr anchor="t" rtlCol="false" tIns="0" lIns="0" bIns="0" rIns="0">
            <a:spAutoFit/>
          </a:bodyPr>
          <a:lstStyle/>
          <a:p>
            <a:pPr algn="l">
              <a:lnSpc>
                <a:spcPts val="4479"/>
              </a:lnSpc>
            </a:pPr>
            <a:r>
              <a:rPr lang="en-US" b="true" sz="3199" spc="223">
                <a:solidFill>
                  <a:srgbClr val="050707"/>
                </a:solidFill>
                <a:latin typeface="Times New Roman Bold"/>
                <a:ea typeface="Times New Roman Bold"/>
                <a:cs typeface="Times New Roman Bold"/>
                <a:sym typeface="Times New Roman Bold"/>
              </a:rPr>
              <a:t>TASARRUFU GÖSTERMEK</a:t>
            </a:r>
          </a:p>
        </p:txBody>
      </p:sp>
      <p:sp>
        <p:nvSpPr>
          <p:cNvPr name="TextBox 16" id="16"/>
          <p:cNvSpPr txBox="true"/>
          <p:nvPr/>
        </p:nvSpPr>
        <p:spPr>
          <a:xfrm rot="0">
            <a:off x="2220973" y="6358738"/>
            <a:ext cx="6141644" cy="973503"/>
          </a:xfrm>
          <a:prstGeom prst="rect">
            <a:avLst/>
          </a:prstGeom>
        </p:spPr>
        <p:txBody>
          <a:bodyPr anchor="t" rtlCol="false" tIns="0" lIns="0" bIns="0" rIns="0">
            <a:spAutoFit/>
          </a:bodyPr>
          <a:lstStyle/>
          <a:p>
            <a:pPr algn="l">
              <a:lnSpc>
                <a:spcPts val="3749"/>
              </a:lnSpc>
            </a:pPr>
            <a:r>
              <a:rPr lang="en-US" b="true" sz="3199" spc="223">
                <a:solidFill>
                  <a:srgbClr val="050707"/>
                </a:solidFill>
                <a:latin typeface="Times New Roman Bold"/>
                <a:ea typeface="Times New Roman Bold"/>
                <a:cs typeface="Times New Roman Bold"/>
                <a:sym typeface="Times New Roman Bold"/>
              </a:rPr>
              <a:t>GÜNLÜK KULLANIMI KOLAYLAŞTIRAN YENİLİK</a:t>
            </a:r>
          </a:p>
        </p:txBody>
      </p:sp>
      <p:sp>
        <p:nvSpPr>
          <p:cNvPr name="TextBox 17" id="17"/>
          <p:cNvSpPr txBox="true"/>
          <p:nvPr/>
        </p:nvSpPr>
        <p:spPr>
          <a:xfrm rot="0">
            <a:off x="10688660" y="3166091"/>
            <a:ext cx="5881935" cy="992553"/>
          </a:xfrm>
          <a:prstGeom prst="rect">
            <a:avLst/>
          </a:prstGeom>
        </p:spPr>
        <p:txBody>
          <a:bodyPr anchor="t" rtlCol="false" tIns="0" lIns="0" bIns="0" rIns="0">
            <a:spAutoFit/>
          </a:bodyPr>
          <a:lstStyle/>
          <a:p>
            <a:pPr algn="l">
              <a:lnSpc>
                <a:spcPts val="3826"/>
              </a:lnSpc>
            </a:pPr>
            <a:r>
              <a:rPr lang="en-US" b="true" sz="3199" spc="223">
                <a:solidFill>
                  <a:srgbClr val="050707"/>
                </a:solidFill>
                <a:latin typeface="Times New Roman Bold"/>
                <a:ea typeface="Times New Roman Bold"/>
                <a:cs typeface="Times New Roman Bold"/>
                <a:sym typeface="Times New Roman Bold"/>
              </a:rPr>
              <a:t>KULLANIM KOLAYLIĞINI ARTIRMAK</a:t>
            </a:r>
          </a:p>
        </p:txBody>
      </p:sp>
      <p:sp>
        <p:nvSpPr>
          <p:cNvPr name="TextBox 18" id="18"/>
          <p:cNvSpPr txBox="true"/>
          <p:nvPr/>
        </p:nvSpPr>
        <p:spPr>
          <a:xfrm rot="0">
            <a:off x="4707874" y="895512"/>
            <a:ext cx="8044758" cy="871052"/>
          </a:xfrm>
          <a:prstGeom prst="rect">
            <a:avLst/>
          </a:prstGeom>
        </p:spPr>
        <p:txBody>
          <a:bodyPr anchor="t" rtlCol="false" tIns="0" lIns="0" bIns="0" rIns="0">
            <a:spAutoFit/>
          </a:bodyPr>
          <a:lstStyle/>
          <a:p>
            <a:pPr algn="l">
              <a:lnSpc>
                <a:spcPts val="6999"/>
              </a:lnSpc>
            </a:pPr>
            <a:r>
              <a:rPr lang="en-US" b="true" sz="4999" spc="279">
                <a:solidFill>
                  <a:srgbClr val="F153B5"/>
                </a:solidFill>
                <a:latin typeface="Times New Roman Bold"/>
                <a:ea typeface="Times New Roman Bold"/>
                <a:cs typeface="Times New Roman Bold"/>
                <a:sym typeface="Times New Roman Bold"/>
              </a:rPr>
              <a:t>KAMPANYANIN AMACI</a:t>
            </a:r>
          </a:p>
        </p:txBody>
      </p:sp>
      <p:sp>
        <p:nvSpPr>
          <p:cNvPr name="TextBox 19" id="19"/>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17</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2094252"/>
            <a:chOff x="0" y="0"/>
            <a:chExt cx="18288000" cy="2094255"/>
          </a:xfrm>
        </p:grpSpPr>
        <p:sp>
          <p:nvSpPr>
            <p:cNvPr name="Freeform 3" id="3"/>
            <p:cNvSpPr/>
            <p:nvPr/>
          </p:nvSpPr>
          <p:spPr>
            <a:xfrm flipH="false" flipV="false" rot="0">
              <a:off x="0" y="0"/>
              <a:ext cx="18288000" cy="2094230"/>
            </a:xfrm>
            <a:custGeom>
              <a:avLst/>
              <a:gdLst/>
              <a:ahLst/>
              <a:cxnLst/>
              <a:rect r="r" b="b" t="t" l="l"/>
              <a:pathLst>
                <a:path h="2094230" w="18288000">
                  <a:moveTo>
                    <a:pt x="0" y="0"/>
                  </a:moveTo>
                  <a:lnTo>
                    <a:pt x="0" y="2094230"/>
                  </a:lnTo>
                  <a:lnTo>
                    <a:pt x="18288000" y="2094230"/>
                  </a:lnTo>
                  <a:lnTo>
                    <a:pt x="18288000" y="0"/>
                  </a:lnTo>
                  <a:close/>
                </a:path>
              </a:pathLst>
            </a:custGeom>
            <a:solidFill>
              <a:srgbClr val="F153B5"/>
            </a:solidFill>
            <a:ln w="12700">
              <a:solidFill>
                <a:srgbClr val="000000"/>
              </a:solidFill>
            </a:ln>
          </p:spPr>
        </p:sp>
      </p:grpSp>
      <p:sp>
        <p:nvSpPr>
          <p:cNvPr name="Freeform 4" id="4"/>
          <p:cNvSpPr/>
          <p:nvPr/>
        </p:nvSpPr>
        <p:spPr>
          <a:xfrm flipH="false" flipV="false" rot="0">
            <a:off x="11512020" y="2910364"/>
            <a:ext cx="6305550" cy="5924550"/>
          </a:xfrm>
          <a:custGeom>
            <a:avLst/>
            <a:gdLst/>
            <a:ahLst/>
            <a:cxnLst/>
            <a:rect r="r" b="b" t="t" l="l"/>
            <a:pathLst>
              <a:path h="5924550" w="6305550">
                <a:moveTo>
                  <a:pt x="0" y="0"/>
                </a:moveTo>
                <a:lnTo>
                  <a:pt x="6305550" y="0"/>
                </a:lnTo>
                <a:lnTo>
                  <a:pt x="6305550" y="5924550"/>
                </a:lnTo>
                <a:lnTo>
                  <a:pt x="0" y="5924550"/>
                </a:lnTo>
                <a:lnTo>
                  <a:pt x="0" y="0"/>
                </a:lnTo>
                <a:close/>
              </a:path>
            </a:pathLst>
          </a:custGeom>
          <a:blipFill>
            <a:blip r:embed="rId2"/>
            <a:stretch>
              <a:fillRect l="0" t="0" r="-5589" b="-12379"/>
            </a:stretch>
          </a:blipFill>
        </p:spPr>
      </p:sp>
      <p:sp>
        <p:nvSpPr>
          <p:cNvPr name="TextBox 5" id="5"/>
          <p:cNvSpPr txBox="true"/>
          <p:nvPr/>
        </p:nvSpPr>
        <p:spPr>
          <a:xfrm rot="0">
            <a:off x="2087928" y="2813875"/>
            <a:ext cx="7176773" cy="563928"/>
          </a:xfrm>
          <a:prstGeom prst="rect">
            <a:avLst/>
          </a:prstGeom>
        </p:spPr>
        <p:txBody>
          <a:bodyPr anchor="t" rtlCol="false" tIns="0" lIns="0" bIns="0" rIns="0">
            <a:spAutoFit/>
          </a:bodyPr>
          <a:lstStyle/>
          <a:p>
            <a:pPr algn="l">
              <a:lnSpc>
                <a:spcPts val="4479"/>
              </a:lnSpc>
            </a:pPr>
            <a:r>
              <a:rPr lang="en-US" b="true" sz="3199" spc="25">
                <a:solidFill>
                  <a:srgbClr val="000000"/>
                </a:solidFill>
                <a:latin typeface="Times New Roman Bold"/>
                <a:ea typeface="Times New Roman Bold"/>
                <a:cs typeface="Times New Roman Bold"/>
                <a:sym typeface="Times New Roman Bold"/>
              </a:rPr>
              <a:t>1. Ürün Faydasının Net Anlatılamaması</a:t>
            </a:r>
          </a:p>
        </p:txBody>
      </p:sp>
      <p:sp>
        <p:nvSpPr>
          <p:cNvPr name="TextBox 6" id="6"/>
          <p:cNvSpPr txBox="true"/>
          <p:nvPr/>
        </p:nvSpPr>
        <p:spPr>
          <a:xfrm rot="0">
            <a:off x="1789824" y="6185725"/>
            <a:ext cx="7792336" cy="563928"/>
          </a:xfrm>
          <a:prstGeom prst="rect">
            <a:avLst/>
          </a:prstGeom>
        </p:spPr>
        <p:txBody>
          <a:bodyPr anchor="t" rtlCol="false" tIns="0" lIns="0" bIns="0" rIns="0">
            <a:spAutoFit/>
          </a:bodyPr>
          <a:lstStyle/>
          <a:p>
            <a:pPr algn="l">
              <a:lnSpc>
                <a:spcPts val="4479"/>
              </a:lnSpc>
            </a:pPr>
            <a:r>
              <a:rPr lang="en-US" b="true" sz="3199" spc="19">
                <a:solidFill>
                  <a:srgbClr val="000000"/>
                </a:solidFill>
                <a:latin typeface="Times New Roman Bold"/>
                <a:ea typeface="Times New Roman Bold"/>
                <a:cs typeface="Times New Roman Bold"/>
                <a:sym typeface="Times New Roman Bold"/>
              </a:rPr>
              <a:t>2. Tasarruf Algısının Somutlaştırılamaması</a:t>
            </a:r>
          </a:p>
        </p:txBody>
      </p:sp>
      <p:sp>
        <p:nvSpPr>
          <p:cNvPr name="TextBox 7" id="7"/>
          <p:cNvSpPr txBox="true"/>
          <p:nvPr/>
        </p:nvSpPr>
        <p:spPr>
          <a:xfrm rot="0">
            <a:off x="501225" y="7296064"/>
            <a:ext cx="10633224" cy="1659303"/>
          </a:xfrm>
          <a:prstGeom prst="rect">
            <a:avLst/>
          </a:prstGeom>
        </p:spPr>
        <p:txBody>
          <a:bodyPr anchor="t" rtlCol="false" tIns="0" lIns="0" bIns="0" rIns="0">
            <a:spAutoFit/>
          </a:bodyPr>
          <a:lstStyle/>
          <a:p>
            <a:pPr algn="ctr">
              <a:lnSpc>
                <a:spcPts val="4351"/>
              </a:lnSpc>
            </a:pPr>
            <a:r>
              <a:rPr lang="en-US" sz="3199" spc="31">
                <a:solidFill>
                  <a:srgbClr val="000000"/>
                </a:solidFill>
                <a:latin typeface="Times New Roman"/>
                <a:ea typeface="Times New Roman"/>
                <a:cs typeface="Times New Roman"/>
                <a:sym typeface="Times New Roman"/>
              </a:rPr>
              <a:t>Ürünün “daha az israf” ve “ekonomik kullanım” faydası, iletişimde yeterince görselleştirilmezse tüketici tarafından fark edilmeyebilir.</a:t>
            </a:r>
          </a:p>
        </p:txBody>
      </p:sp>
      <p:sp>
        <p:nvSpPr>
          <p:cNvPr name="TextBox 8" id="8"/>
          <p:cNvSpPr txBox="true"/>
          <p:nvPr/>
        </p:nvSpPr>
        <p:spPr>
          <a:xfrm rot="0">
            <a:off x="340785" y="3924214"/>
            <a:ext cx="10966914" cy="1659303"/>
          </a:xfrm>
          <a:prstGeom prst="rect">
            <a:avLst/>
          </a:prstGeom>
        </p:spPr>
        <p:txBody>
          <a:bodyPr anchor="t" rtlCol="false" tIns="0" lIns="0" bIns="0" rIns="0">
            <a:spAutoFit/>
          </a:bodyPr>
          <a:lstStyle/>
          <a:p>
            <a:pPr algn="ctr">
              <a:lnSpc>
                <a:spcPts val="4351"/>
              </a:lnSpc>
            </a:pPr>
            <a:r>
              <a:rPr lang="en-US" sz="3199" spc="31">
                <a:solidFill>
                  <a:srgbClr val="000000"/>
                </a:solidFill>
                <a:latin typeface="Times New Roman"/>
                <a:ea typeface="Times New Roman"/>
                <a:cs typeface="Times New Roman"/>
                <a:sym typeface="Times New Roman"/>
              </a:rPr>
              <a:t>Ortadan bölünen yaprak özelliği yenilikçi olmasına rağmen, tüketiciye sağladığı tasarruf ve kullanım avantajı her zaman açık ve anlaşılır şekilde aktarılmayabilir.</a:t>
            </a:r>
          </a:p>
        </p:txBody>
      </p:sp>
      <p:sp>
        <p:nvSpPr>
          <p:cNvPr name="TextBox 9" id="9"/>
          <p:cNvSpPr txBox="true"/>
          <p:nvPr/>
        </p:nvSpPr>
        <p:spPr>
          <a:xfrm rot="0">
            <a:off x="1280398" y="659549"/>
            <a:ext cx="7071427"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İLETİŞİM SORUNLARI</a:t>
            </a:r>
          </a:p>
        </p:txBody>
      </p:sp>
      <p:sp>
        <p:nvSpPr>
          <p:cNvPr name="TextBox 10" id="10"/>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18</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87923" y="1741903"/>
            <a:ext cx="6696075" cy="6162675"/>
          </a:xfrm>
          <a:custGeom>
            <a:avLst/>
            <a:gdLst/>
            <a:ahLst/>
            <a:cxnLst/>
            <a:rect r="r" b="b" t="t" l="l"/>
            <a:pathLst>
              <a:path h="6162675" w="6696075">
                <a:moveTo>
                  <a:pt x="0" y="0"/>
                </a:moveTo>
                <a:lnTo>
                  <a:pt x="6696075" y="0"/>
                </a:lnTo>
                <a:lnTo>
                  <a:pt x="6696075" y="6162675"/>
                </a:lnTo>
                <a:lnTo>
                  <a:pt x="0" y="6162675"/>
                </a:lnTo>
                <a:lnTo>
                  <a:pt x="0" y="0"/>
                </a:lnTo>
                <a:close/>
              </a:path>
            </a:pathLst>
          </a:custGeom>
          <a:blipFill>
            <a:blip r:embed="rId2"/>
            <a:stretch>
              <a:fillRect l="0" t="0" r="0" b="-8655"/>
            </a:stretch>
          </a:blipFill>
        </p:spPr>
      </p:sp>
      <p:sp>
        <p:nvSpPr>
          <p:cNvPr name="TextBox 3" id="3"/>
          <p:cNvSpPr txBox="true"/>
          <p:nvPr/>
        </p:nvSpPr>
        <p:spPr>
          <a:xfrm rot="0">
            <a:off x="1838001" y="1481299"/>
            <a:ext cx="7229818"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3. Fiyat–Değer İlişkisinin Kurulamaması</a:t>
            </a:r>
          </a:p>
        </p:txBody>
      </p:sp>
      <p:sp>
        <p:nvSpPr>
          <p:cNvPr name="TextBox 4" id="4"/>
          <p:cNvSpPr txBox="true"/>
          <p:nvPr/>
        </p:nvSpPr>
        <p:spPr>
          <a:xfrm rot="0">
            <a:off x="1439437" y="4856607"/>
            <a:ext cx="8199310" cy="1106853"/>
          </a:xfrm>
          <a:prstGeom prst="rect">
            <a:avLst/>
          </a:prstGeom>
        </p:spPr>
        <p:txBody>
          <a:bodyPr anchor="t" rtlCol="false" tIns="0" lIns="0" bIns="0" rIns="0">
            <a:spAutoFit/>
          </a:bodyPr>
          <a:lstStyle/>
          <a:p>
            <a:pPr algn="ctr">
              <a:lnSpc>
                <a:spcPts val="4351"/>
              </a:lnSpc>
            </a:pPr>
            <a:r>
              <a:rPr lang="en-US" b="true" sz="3199">
                <a:solidFill>
                  <a:srgbClr val="000000"/>
                </a:solidFill>
                <a:latin typeface="Times New Roman Bold"/>
                <a:ea typeface="Times New Roman Bold"/>
                <a:cs typeface="Times New Roman Bold"/>
                <a:sym typeface="Times New Roman Bold"/>
              </a:rPr>
              <a:t>4. İnovasyonun Günlük Hayatla Bağının Zayıf Kalması</a:t>
            </a:r>
          </a:p>
        </p:txBody>
      </p:sp>
      <p:sp>
        <p:nvSpPr>
          <p:cNvPr name="TextBox 5" id="5"/>
          <p:cNvSpPr txBox="true"/>
          <p:nvPr/>
        </p:nvSpPr>
        <p:spPr>
          <a:xfrm rot="0">
            <a:off x="839962" y="6525463"/>
            <a:ext cx="9447247" cy="1659303"/>
          </a:xfrm>
          <a:prstGeom prst="rect">
            <a:avLst/>
          </a:prstGeom>
        </p:spPr>
        <p:txBody>
          <a:bodyPr anchor="t" rtlCol="false" tIns="0" lIns="0" bIns="0" rIns="0">
            <a:spAutoFit/>
          </a:bodyPr>
          <a:lstStyle/>
          <a:p>
            <a:pPr algn="ctr">
              <a:lnSpc>
                <a:spcPts val="4351"/>
              </a:lnSpc>
            </a:pPr>
            <a:r>
              <a:rPr lang="en-US" sz="3199">
                <a:solidFill>
                  <a:srgbClr val="000000"/>
                </a:solidFill>
                <a:latin typeface="Times New Roman"/>
                <a:ea typeface="Times New Roman"/>
                <a:cs typeface="Times New Roman"/>
                <a:sym typeface="Times New Roman"/>
              </a:rPr>
              <a:t>İnovatif özellik, günlük kullanım senaryolarıyla desteklenmezse ürün “gereksiz yenilik” olarak algılanma riski taşır.</a:t>
            </a:r>
          </a:p>
        </p:txBody>
      </p:sp>
      <p:sp>
        <p:nvSpPr>
          <p:cNvPr name="TextBox 6" id="6"/>
          <p:cNvSpPr txBox="true"/>
          <p:nvPr/>
        </p:nvSpPr>
        <p:spPr>
          <a:xfrm rot="0">
            <a:off x="916457" y="2591638"/>
            <a:ext cx="9287180" cy="1659303"/>
          </a:xfrm>
          <a:prstGeom prst="rect">
            <a:avLst/>
          </a:prstGeom>
        </p:spPr>
        <p:txBody>
          <a:bodyPr anchor="t" rtlCol="false" tIns="0" lIns="0" bIns="0" rIns="0">
            <a:spAutoFit/>
          </a:bodyPr>
          <a:lstStyle/>
          <a:p>
            <a:pPr algn="ctr">
              <a:lnSpc>
                <a:spcPts val="4351"/>
              </a:lnSpc>
            </a:pPr>
            <a:r>
              <a:rPr lang="en-US" sz="3199">
                <a:solidFill>
                  <a:srgbClr val="000000"/>
                </a:solidFill>
                <a:latin typeface="Times New Roman"/>
                <a:ea typeface="Times New Roman"/>
                <a:cs typeface="Times New Roman"/>
                <a:sym typeface="Times New Roman"/>
              </a:rPr>
              <a:t>Ürünün fiyatı ekonomik markalara göre daha yüksek olduğu için, iletişimde neden daha değerli olduğu net biçimde vurgulanmadığında fiyat dezavantajı oluşabilir.</a:t>
            </a:r>
          </a:p>
        </p:txBody>
      </p:sp>
      <p:sp>
        <p:nvSpPr>
          <p:cNvPr name="TextBox 7" id="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19</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696680" y="1809369"/>
            <a:ext cx="6010275" cy="7448550"/>
          </a:xfrm>
          <a:custGeom>
            <a:avLst/>
            <a:gdLst/>
            <a:ahLst/>
            <a:cxnLst/>
            <a:rect r="r" b="b" t="t" l="l"/>
            <a:pathLst>
              <a:path h="7448550" w="6010275">
                <a:moveTo>
                  <a:pt x="0" y="0"/>
                </a:moveTo>
                <a:lnTo>
                  <a:pt x="6010275" y="0"/>
                </a:lnTo>
                <a:lnTo>
                  <a:pt x="6010275" y="7448550"/>
                </a:lnTo>
                <a:lnTo>
                  <a:pt x="0" y="7448550"/>
                </a:lnTo>
                <a:lnTo>
                  <a:pt x="0" y="0"/>
                </a:lnTo>
                <a:close/>
              </a:path>
            </a:pathLst>
          </a:custGeom>
          <a:blipFill>
            <a:blip r:embed="rId2"/>
            <a:stretch>
              <a:fillRect l="0" t="0" r="0" b="0"/>
            </a:stretch>
          </a:blipFill>
        </p:spPr>
      </p:sp>
      <p:sp>
        <p:nvSpPr>
          <p:cNvPr name="TextBox 3" id="3"/>
          <p:cNvSpPr txBox="true"/>
          <p:nvPr/>
        </p:nvSpPr>
        <p:spPr>
          <a:xfrm rot="0">
            <a:off x="4449699" y="775830"/>
            <a:ext cx="7790174" cy="871052"/>
          </a:xfrm>
          <a:prstGeom prst="rect">
            <a:avLst/>
          </a:prstGeom>
        </p:spPr>
        <p:txBody>
          <a:bodyPr anchor="t" rtlCol="false" tIns="0" lIns="0" bIns="0" rIns="0">
            <a:spAutoFit/>
          </a:bodyPr>
          <a:lstStyle/>
          <a:p>
            <a:pPr algn="l">
              <a:lnSpc>
                <a:spcPts val="6999"/>
              </a:lnSpc>
            </a:pPr>
            <a:r>
              <a:rPr lang="en-US" b="true" sz="4999">
                <a:solidFill>
                  <a:srgbClr val="F153B5"/>
                </a:solidFill>
                <a:latin typeface="Times New Roman Bold"/>
                <a:ea typeface="Times New Roman Bold"/>
                <a:cs typeface="Times New Roman Bold"/>
                <a:sym typeface="Times New Roman Bold"/>
              </a:rPr>
              <a:t>KAMPANYA STRATEJİSİ</a:t>
            </a:r>
          </a:p>
        </p:txBody>
      </p:sp>
      <p:sp>
        <p:nvSpPr>
          <p:cNvPr name="TextBox 4" id="4"/>
          <p:cNvSpPr txBox="true"/>
          <p:nvPr/>
        </p:nvSpPr>
        <p:spPr>
          <a:xfrm rot="0">
            <a:off x="1428398" y="2751030"/>
            <a:ext cx="7857763" cy="4783503"/>
          </a:xfrm>
          <a:prstGeom prst="rect">
            <a:avLst/>
          </a:prstGeom>
        </p:spPr>
        <p:txBody>
          <a:bodyPr anchor="t" rtlCol="false" tIns="0" lIns="0" bIns="0" rIns="0">
            <a:spAutoFit/>
          </a:bodyPr>
          <a:lstStyle/>
          <a:p>
            <a:pPr algn="ctr">
              <a:lnSpc>
                <a:spcPts val="3749"/>
              </a:lnSpc>
            </a:pPr>
            <a:r>
              <a:rPr lang="en-US" sz="3199" spc="223">
                <a:solidFill>
                  <a:srgbClr val="000000"/>
                </a:solidFill>
                <a:latin typeface="Times New Roman"/>
                <a:ea typeface="Times New Roman"/>
                <a:cs typeface="Times New Roman"/>
                <a:sym typeface="Times New Roman"/>
              </a:rPr>
              <a:t>Günlük temizlikte küçük işler için bile büyük yaprak kullanmak israfa ve hızlı tüketime yol açıyor. Papia İnova’nın ortadan bölünebilen akıllı yaprak yapısı, “ihtiyacın kadar kullanma” özgürlüğü sunarak hem pratiklik hem de gerçek tasarruf sağlıyor. Kampanyanın odağı da bu kullanım kontrolü ve tasarruf avantajını tüketiciye güçlü şekilde hissettirmek.</a:t>
            </a:r>
          </a:p>
        </p:txBody>
      </p:sp>
      <p:sp>
        <p:nvSpPr>
          <p:cNvPr name="TextBox 5" id="5"/>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20</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355846"/>
            <a:ext cx="6019800" cy="7572375"/>
          </a:xfrm>
          <a:custGeom>
            <a:avLst/>
            <a:gdLst/>
            <a:ahLst/>
            <a:cxnLst/>
            <a:rect r="r" b="b" t="t" l="l"/>
            <a:pathLst>
              <a:path h="7572375" w="6019800">
                <a:moveTo>
                  <a:pt x="0" y="0"/>
                </a:moveTo>
                <a:lnTo>
                  <a:pt x="6019800" y="0"/>
                </a:lnTo>
                <a:lnTo>
                  <a:pt x="6019800" y="7572375"/>
                </a:lnTo>
                <a:lnTo>
                  <a:pt x="0" y="7572375"/>
                </a:lnTo>
                <a:lnTo>
                  <a:pt x="0" y="0"/>
                </a:lnTo>
                <a:close/>
              </a:path>
            </a:pathLst>
          </a:custGeom>
          <a:blipFill>
            <a:blip r:embed="rId2"/>
            <a:stretch>
              <a:fillRect l="0" t="0" r="0" b="0"/>
            </a:stretch>
          </a:blipFill>
        </p:spPr>
      </p:sp>
      <p:sp>
        <p:nvSpPr>
          <p:cNvPr name="TextBox 3" id="3"/>
          <p:cNvSpPr txBox="true"/>
          <p:nvPr/>
        </p:nvSpPr>
        <p:spPr>
          <a:xfrm rot="0">
            <a:off x="9144000" y="1030767"/>
            <a:ext cx="7043214" cy="1528277"/>
          </a:xfrm>
          <a:prstGeom prst="rect">
            <a:avLst/>
          </a:prstGeom>
        </p:spPr>
        <p:txBody>
          <a:bodyPr anchor="t" rtlCol="false" tIns="0" lIns="0" bIns="0" rIns="0">
            <a:spAutoFit/>
          </a:bodyPr>
          <a:lstStyle/>
          <a:p>
            <a:pPr algn="l">
              <a:lnSpc>
                <a:spcPts val="5924"/>
              </a:lnSpc>
            </a:pPr>
            <a:r>
              <a:rPr lang="en-US" sz="4999" spc="49">
                <a:solidFill>
                  <a:srgbClr val="050707"/>
                </a:solidFill>
                <a:latin typeface="Times New Roman"/>
                <a:ea typeface="Times New Roman"/>
                <a:cs typeface="Times New Roman"/>
                <a:sym typeface="Times New Roman"/>
              </a:rPr>
              <a:t>Reklam Kampanyası Stratejisinde Ana Kavram </a:t>
            </a:r>
          </a:p>
        </p:txBody>
      </p:sp>
      <p:sp>
        <p:nvSpPr>
          <p:cNvPr name="TextBox 4" id="4"/>
          <p:cNvSpPr txBox="true"/>
          <p:nvPr/>
        </p:nvSpPr>
        <p:spPr>
          <a:xfrm rot="0">
            <a:off x="9144000" y="3254121"/>
            <a:ext cx="7143883" cy="593855"/>
          </a:xfrm>
          <a:prstGeom prst="rect">
            <a:avLst/>
          </a:prstGeom>
        </p:spPr>
        <p:txBody>
          <a:bodyPr anchor="t" rtlCol="false" tIns="0" lIns="0" bIns="0" rIns="0">
            <a:spAutoFit/>
          </a:bodyPr>
          <a:lstStyle/>
          <a:p>
            <a:pPr algn="l">
              <a:lnSpc>
                <a:spcPts val="4759"/>
              </a:lnSpc>
            </a:pPr>
            <a:r>
              <a:rPr lang="en-US" b="true" sz="3399" spc="237">
                <a:solidFill>
                  <a:srgbClr val="F153B5"/>
                </a:solidFill>
                <a:latin typeface="Times New Roman Bold"/>
                <a:ea typeface="Times New Roman Bold"/>
                <a:cs typeface="Times New Roman Bold"/>
                <a:sym typeface="Times New Roman Bold"/>
              </a:rPr>
              <a:t>‘İHTİYACIN KADAR KULLAN’</a:t>
            </a:r>
          </a:p>
        </p:txBody>
      </p:sp>
      <p:sp>
        <p:nvSpPr>
          <p:cNvPr name="TextBox 5" id="5"/>
          <p:cNvSpPr txBox="true"/>
          <p:nvPr/>
        </p:nvSpPr>
        <p:spPr>
          <a:xfrm rot="0">
            <a:off x="9144000" y="4682804"/>
            <a:ext cx="6797373" cy="4192953"/>
          </a:xfrm>
          <a:prstGeom prst="rect">
            <a:avLst/>
          </a:prstGeom>
        </p:spPr>
        <p:txBody>
          <a:bodyPr anchor="t" rtlCol="false" tIns="0" lIns="0" bIns="0" rIns="0">
            <a:spAutoFit/>
          </a:bodyPr>
          <a:lstStyle/>
          <a:p>
            <a:pPr algn="l">
              <a:lnSpc>
                <a:spcPts val="4725"/>
              </a:lnSpc>
            </a:pPr>
            <a:r>
              <a:rPr lang="en-US" sz="3199" spc="31">
                <a:solidFill>
                  <a:srgbClr val="050707"/>
                </a:solidFill>
                <a:latin typeface="Times New Roman"/>
                <a:ea typeface="Times New Roman"/>
                <a:cs typeface="Times New Roman"/>
                <a:sym typeface="Times New Roman"/>
              </a:rPr>
              <a:t> • Ortadan bölünen yaprak özelliğini tek bakışta anlatır. • Tasarruf ve israfı önleme mesajını somutlaştırır. • Fiyat–değer algısını güçlendirir. • Günlük kullanım senaryolarıyla inovasyonu anlamlı kılar.</a:t>
            </a:r>
          </a:p>
        </p:txBody>
      </p:sp>
      <p:sp>
        <p:nvSpPr>
          <p:cNvPr name="TextBox 6" id="6"/>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21</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618590"/>
            <a:ext cx="3036751" cy="2668410"/>
          </a:xfrm>
          <a:custGeom>
            <a:avLst/>
            <a:gdLst/>
            <a:ahLst/>
            <a:cxnLst/>
            <a:rect r="r" b="b" t="t" l="l"/>
            <a:pathLst>
              <a:path h="2668410" w="3036751">
                <a:moveTo>
                  <a:pt x="0" y="0"/>
                </a:moveTo>
                <a:lnTo>
                  <a:pt x="3036751" y="0"/>
                </a:lnTo>
                <a:lnTo>
                  <a:pt x="3036751" y="2668410"/>
                </a:lnTo>
                <a:lnTo>
                  <a:pt x="0" y="2668410"/>
                </a:lnTo>
                <a:lnTo>
                  <a:pt x="0" y="0"/>
                </a:lnTo>
                <a:close/>
              </a:path>
            </a:pathLst>
          </a:custGeom>
          <a:blipFill>
            <a:blip r:embed="rId2"/>
            <a:stretch>
              <a:fillRect l="-32049" t="0" r="0" b="-50991"/>
            </a:stretch>
          </a:blipFill>
        </p:spPr>
      </p:sp>
      <p:sp>
        <p:nvSpPr>
          <p:cNvPr name="Freeform 3" id="3"/>
          <p:cNvSpPr/>
          <p:nvPr/>
        </p:nvSpPr>
        <p:spPr>
          <a:xfrm flipH="false" flipV="false" rot="0">
            <a:off x="2031683" y="7209253"/>
            <a:ext cx="5076825" cy="47625"/>
          </a:xfrm>
          <a:custGeom>
            <a:avLst/>
            <a:gdLst/>
            <a:ahLst/>
            <a:cxnLst/>
            <a:rect r="r" b="b" t="t" l="l"/>
            <a:pathLst>
              <a:path h="47625" w="5076825">
                <a:moveTo>
                  <a:pt x="0" y="0"/>
                </a:moveTo>
                <a:lnTo>
                  <a:pt x="5076825" y="0"/>
                </a:lnTo>
                <a:lnTo>
                  <a:pt x="5076825" y="47625"/>
                </a:lnTo>
                <a:lnTo>
                  <a:pt x="0" y="47625"/>
                </a:lnTo>
                <a:lnTo>
                  <a:pt x="0" y="0"/>
                </a:lnTo>
                <a:close/>
              </a:path>
            </a:pathLst>
          </a:custGeom>
          <a:blipFill>
            <a:blip r:embed="rId3"/>
            <a:stretch>
              <a:fillRect l="0" t="0" r="0" b="0"/>
            </a:stretch>
          </a:blipFill>
        </p:spPr>
      </p:sp>
      <p:sp>
        <p:nvSpPr>
          <p:cNvPr name="Freeform 4" id="4"/>
          <p:cNvSpPr/>
          <p:nvPr/>
        </p:nvSpPr>
        <p:spPr>
          <a:xfrm flipH="false" flipV="false" rot="0">
            <a:off x="7816977" y="8124625"/>
            <a:ext cx="1633785" cy="1048245"/>
          </a:xfrm>
          <a:custGeom>
            <a:avLst/>
            <a:gdLst/>
            <a:ahLst/>
            <a:cxnLst/>
            <a:rect r="r" b="b" t="t" l="l"/>
            <a:pathLst>
              <a:path h="1048245" w="1633785">
                <a:moveTo>
                  <a:pt x="0" y="0"/>
                </a:moveTo>
                <a:lnTo>
                  <a:pt x="1633785" y="0"/>
                </a:lnTo>
                <a:lnTo>
                  <a:pt x="1633785" y="1048245"/>
                </a:lnTo>
                <a:lnTo>
                  <a:pt x="0" y="1048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091547" y="2045151"/>
            <a:ext cx="7658100" cy="7648575"/>
          </a:xfrm>
          <a:custGeom>
            <a:avLst/>
            <a:gdLst/>
            <a:ahLst/>
            <a:cxnLst/>
            <a:rect r="r" b="b" t="t" l="l"/>
            <a:pathLst>
              <a:path h="7648575" w="7658100">
                <a:moveTo>
                  <a:pt x="0" y="0"/>
                </a:moveTo>
                <a:lnTo>
                  <a:pt x="7658100" y="0"/>
                </a:lnTo>
                <a:lnTo>
                  <a:pt x="7658100" y="7648575"/>
                </a:lnTo>
                <a:lnTo>
                  <a:pt x="0" y="7648575"/>
                </a:lnTo>
                <a:lnTo>
                  <a:pt x="0" y="0"/>
                </a:lnTo>
                <a:close/>
              </a:path>
            </a:pathLst>
          </a:custGeom>
          <a:blipFill>
            <a:blip r:embed="rId6"/>
            <a:stretch>
              <a:fillRect l="0" t="0" r="0" b="0"/>
            </a:stretch>
          </a:blipFill>
        </p:spPr>
      </p:sp>
      <p:sp>
        <p:nvSpPr>
          <p:cNvPr name="TextBox 6" id="6"/>
          <p:cNvSpPr txBox="true"/>
          <p:nvPr/>
        </p:nvSpPr>
        <p:spPr>
          <a:xfrm rot="0">
            <a:off x="161801" y="2532012"/>
            <a:ext cx="10081022" cy="2559272"/>
          </a:xfrm>
          <a:prstGeom prst="rect">
            <a:avLst/>
          </a:prstGeom>
        </p:spPr>
        <p:txBody>
          <a:bodyPr anchor="t" rtlCol="false" tIns="0" lIns="0" bIns="0" rIns="0">
            <a:spAutoFit/>
          </a:bodyPr>
          <a:lstStyle/>
          <a:p>
            <a:pPr algn="ctr">
              <a:lnSpc>
                <a:spcPts val="6999"/>
              </a:lnSpc>
            </a:pPr>
            <a:r>
              <a:rPr lang="en-US" b="true" sz="4999">
                <a:solidFill>
                  <a:srgbClr val="F153B5"/>
                </a:solidFill>
                <a:latin typeface="Times New Roman Bold"/>
                <a:ea typeface="Times New Roman Bold"/>
                <a:cs typeface="Times New Roman Bold"/>
                <a:sym typeface="Times New Roman Bold"/>
              </a:rPr>
              <a:t>Tüketiciye Sunulan Vaat:</a:t>
            </a:r>
          </a:p>
          <a:p>
            <a:pPr algn="ctr">
              <a:lnSpc>
                <a:spcPts val="4424"/>
              </a:lnSpc>
            </a:pPr>
            <a:r>
              <a:rPr lang="en-US" sz="3199">
                <a:solidFill>
                  <a:srgbClr val="000000"/>
                </a:solidFill>
                <a:latin typeface="Times New Roman"/>
                <a:ea typeface="Times New Roman"/>
                <a:cs typeface="Times New Roman"/>
                <a:sym typeface="Times New Roman"/>
              </a:rPr>
              <a:t>Papia İnova, ortadan bölünen yaprak yapısı sayesinde ihtiyacın kadar kullanım imkânı sunarak israfı önler, tasarruf sağlar ve günlük temizlikte pratik bir çözüm sunar.</a:t>
            </a:r>
          </a:p>
        </p:txBody>
      </p:sp>
      <p:sp>
        <p:nvSpPr>
          <p:cNvPr name="TextBox 7" id="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1825" cy="10410825"/>
          </a:xfrm>
          <a:custGeom>
            <a:avLst/>
            <a:gdLst/>
            <a:ahLst/>
            <a:cxnLst/>
            <a:rect r="r" b="b" t="t" l="l"/>
            <a:pathLst>
              <a:path h="10410825" w="18411825">
                <a:moveTo>
                  <a:pt x="0" y="0"/>
                </a:moveTo>
                <a:lnTo>
                  <a:pt x="18411825" y="0"/>
                </a:lnTo>
                <a:lnTo>
                  <a:pt x="18411825" y="10410825"/>
                </a:lnTo>
                <a:lnTo>
                  <a:pt x="0" y="10410825"/>
                </a:lnTo>
                <a:lnTo>
                  <a:pt x="0" y="0"/>
                </a:lnTo>
                <a:close/>
              </a:path>
            </a:pathLst>
          </a:custGeom>
          <a:blipFill>
            <a:blip r:embed="rId2"/>
            <a:stretch>
              <a:fillRect l="0" t="0" r="0" b="0"/>
            </a:stretch>
          </a:blipFill>
        </p:spPr>
      </p:sp>
      <p:sp>
        <p:nvSpPr>
          <p:cNvPr name="Freeform 3" id="3"/>
          <p:cNvSpPr/>
          <p:nvPr/>
        </p:nvSpPr>
        <p:spPr>
          <a:xfrm flipH="false" flipV="false" rot="0">
            <a:off x="11884704" y="4912404"/>
            <a:ext cx="5372100" cy="5372100"/>
          </a:xfrm>
          <a:custGeom>
            <a:avLst/>
            <a:gdLst/>
            <a:ahLst/>
            <a:cxnLst/>
            <a:rect r="r" b="b" t="t" l="l"/>
            <a:pathLst>
              <a:path h="5372100" w="5372100">
                <a:moveTo>
                  <a:pt x="0" y="0"/>
                </a:moveTo>
                <a:lnTo>
                  <a:pt x="5372100" y="0"/>
                </a:lnTo>
                <a:lnTo>
                  <a:pt x="5372100" y="5372100"/>
                </a:lnTo>
                <a:lnTo>
                  <a:pt x="0" y="5372100"/>
                </a:lnTo>
                <a:lnTo>
                  <a:pt x="0" y="0"/>
                </a:lnTo>
                <a:close/>
              </a:path>
            </a:pathLst>
          </a:custGeom>
          <a:blipFill>
            <a:blip r:embed="rId3"/>
            <a:stretch>
              <a:fillRect l="0" t="0" r="0" b="0"/>
            </a:stretch>
          </a:blipFill>
        </p:spPr>
      </p:sp>
      <p:sp>
        <p:nvSpPr>
          <p:cNvPr name="TextBox 4" id="4"/>
          <p:cNvSpPr txBox="true"/>
          <p:nvPr/>
        </p:nvSpPr>
        <p:spPr>
          <a:xfrm rot="0">
            <a:off x="1028700" y="654625"/>
            <a:ext cx="4569266" cy="871052"/>
          </a:xfrm>
          <a:prstGeom prst="rect">
            <a:avLst/>
          </a:prstGeom>
        </p:spPr>
        <p:txBody>
          <a:bodyPr anchor="t" rtlCol="false" tIns="0" lIns="0" bIns="0" rIns="0">
            <a:spAutoFit/>
          </a:bodyPr>
          <a:lstStyle/>
          <a:p>
            <a:pPr algn="l">
              <a:lnSpc>
                <a:spcPts val="6999"/>
              </a:lnSpc>
            </a:pPr>
            <a:r>
              <a:rPr lang="en-US" b="true" sz="4999">
                <a:solidFill>
                  <a:srgbClr val="C00000"/>
                </a:solidFill>
                <a:latin typeface="Times New Roman Bold"/>
                <a:ea typeface="Times New Roman Bold"/>
                <a:cs typeface="Times New Roman Bold"/>
                <a:sym typeface="Times New Roman Bold"/>
              </a:rPr>
              <a:t>VİZYONUMUZ</a:t>
            </a:r>
          </a:p>
        </p:txBody>
      </p:sp>
      <p:sp>
        <p:nvSpPr>
          <p:cNvPr name="TextBox 5" id="5"/>
          <p:cNvSpPr txBox="true"/>
          <p:nvPr/>
        </p:nvSpPr>
        <p:spPr>
          <a:xfrm rot="0">
            <a:off x="873252" y="2286571"/>
            <a:ext cx="16007972" cy="3449926"/>
          </a:xfrm>
          <a:prstGeom prst="rect">
            <a:avLst/>
          </a:prstGeom>
        </p:spPr>
        <p:txBody>
          <a:bodyPr anchor="t" rtlCol="false" tIns="0" lIns="0" bIns="0" rIns="0">
            <a:spAutoFit/>
          </a:bodyPr>
          <a:lstStyle/>
          <a:p>
            <a:pPr algn="l">
              <a:lnSpc>
                <a:spcPts val="6899"/>
              </a:lnSpc>
            </a:pPr>
            <a:r>
              <a:rPr lang="en-US" sz="3900">
                <a:solidFill>
                  <a:srgbClr val="404040"/>
                </a:solidFill>
                <a:latin typeface="Times New Roman"/>
                <a:ea typeface="Times New Roman"/>
                <a:cs typeface="Times New Roman"/>
                <a:sym typeface="Times New Roman"/>
              </a:rPr>
              <a:t>Reklamcılıkta yenilikçi yaklaşımlarıyla fark yaratan, yaratıcı çözümleriyle sektöre yön veren ve ulusal sınırların ötesinde güven duyulan bir marka olmayı amaçlıyoruz. İletişimi bir sanat olarak görüyor, fikirleri renklere dönüştürerek markaların dünyasına ışıltı katan bir ajans olmayı hedefliyoruz.</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972447"/>
            <a:chOff x="0" y="0"/>
            <a:chExt cx="18288000" cy="1972450"/>
          </a:xfrm>
        </p:grpSpPr>
        <p:sp>
          <p:nvSpPr>
            <p:cNvPr name="Freeform 3" id="3"/>
            <p:cNvSpPr/>
            <p:nvPr/>
          </p:nvSpPr>
          <p:spPr>
            <a:xfrm flipH="false" flipV="false" rot="0">
              <a:off x="0" y="0"/>
              <a:ext cx="18288000" cy="1972437"/>
            </a:xfrm>
            <a:custGeom>
              <a:avLst/>
              <a:gdLst/>
              <a:ahLst/>
              <a:cxnLst/>
              <a:rect r="r" b="b" t="t" l="l"/>
              <a:pathLst>
                <a:path h="1972437" w="18288000">
                  <a:moveTo>
                    <a:pt x="0" y="0"/>
                  </a:moveTo>
                  <a:lnTo>
                    <a:pt x="0" y="1972437"/>
                  </a:lnTo>
                  <a:lnTo>
                    <a:pt x="18288000" y="1972437"/>
                  </a:lnTo>
                  <a:lnTo>
                    <a:pt x="18288000" y="0"/>
                  </a:lnTo>
                  <a:close/>
                </a:path>
              </a:pathLst>
            </a:custGeom>
            <a:solidFill>
              <a:srgbClr val="F153B5"/>
            </a:solidFill>
            <a:ln w="12700">
              <a:solidFill>
                <a:srgbClr val="000000"/>
              </a:solidFill>
            </a:ln>
          </p:spPr>
        </p:sp>
      </p:grpSp>
      <p:sp>
        <p:nvSpPr>
          <p:cNvPr name="Freeform 4" id="4"/>
          <p:cNvSpPr/>
          <p:nvPr/>
        </p:nvSpPr>
        <p:spPr>
          <a:xfrm flipH="false" flipV="false" rot="0">
            <a:off x="7383218" y="3103912"/>
            <a:ext cx="4160034" cy="4467225"/>
          </a:xfrm>
          <a:custGeom>
            <a:avLst/>
            <a:gdLst/>
            <a:ahLst/>
            <a:cxnLst/>
            <a:rect r="r" b="b" t="t" l="l"/>
            <a:pathLst>
              <a:path h="4467225" w="4160034">
                <a:moveTo>
                  <a:pt x="0" y="0"/>
                </a:moveTo>
                <a:lnTo>
                  <a:pt x="4160034" y="0"/>
                </a:lnTo>
                <a:lnTo>
                  <a:pt x="4160034" y="4467225"/>
                </a:lnTo>
                <a:lnTo>
                  <a:pt x="0" y="4467225"/>
                </a:lnTo>
                <a:lnTo>
                  <a:pt x="0" y="0"/>
                </a:lnTo>
                <a:close/>
              </a:path>
            </a:pathLst>
          </a:custGeom>
          <a:blipFill>
            <a:blip r:embed="rId2"/>
            <a:stretch>
              <a:fillRect l="-57" t="0" r="0" b="-12579"/>
            </a:stretch>
          </a:blipFill>
        </p:spPr>
      </p:sp>
      <p:sp>
        <p:nvSpPr>
          <p:cNvPr name="Freeform 5" id="5"/>
          <p:cNvSpPr/>
          <p:nvPr/>
        </p:nvSpPr>
        <p:spPr>
          <a:xfrm flipH="false" flipV="false" rot="0">
            <a:off x="13130155" y="3171644"/>
            <a:ext cx="4133850" cy="4400550"/>
          </a:xfrm>
          <a:custGeom>
            <a:avLst/>
            <a:gdLst/>
            <a:ahLst/>
            <a:cxnLst/>
            <a:rect r="r" b="b" t="t" l="l"/>
            <a:pathLst>
              <a:path h="4400550" w="4133850">
                <a:moveTo>
                  <a:pt x="0" y="0"/>
                </a:moveTo>
                <a:lnTo>
                  <a:pt x="4133850" y="0"/>
                </a:lnTo>
                <a:lnTo>
                  <a:pt x="4133850" y="4400550"/>
                </a:lnTo>
                <a:lnTo>
                  <a:pt x="0" y="4400550"/>
                </a:lnTo>
                <a:lnTo>
                  <a:pt x="0" y="0"/>
                </a:lnTo>
                <a:close/>
              </a:path>
            </a:pathLst>
          </a:custGeom>
          <a:blipFill>
            <a:blip r:embed="rId3"/>
            <a:stretch>
              <a:fillRect l="0" t="-38891" r="0" b="-1801"/>
            </a:stretch>
          </a:blipFill>
        </p:spPr>
      </p:sp>
      <p:sp>
        <p:nvSpPr>
          <p:cNvPr name="Freeform 6" id="6"/>
          <p:cNvSpPr/>
          <p:nvPr/>
        </p:nvSpPr>
        <p:spPr>
          <a:xfrm flipH="false" flipV="false" rot="0">
            <a:off x="1287751" y="3202210"/>
            <a:ext cx="4638675" cy="4333875"/>
          </a:xfrm>
          <a:custGeom>
            <a:avLst/>
            <a:gdLst/>
            <a:ahLst/>
            <a:cxnLst/>
            <a:rect r="r" b="b" t="t" l="l"/>
            <a:pathLst>
              <a:path h="4333875" w="4638675">
                <a:moveTo>
                  <a:pt x="0" y="0"/>
                </a:moveTo>
                <a:lnTo>
                  <a:pt x="4638675" y="0"/>
                </a:lnTo>
                <a:lnTo>
                  <a:pt x="4638675" y="4333875"/>
                </a:lnTo>
                <a:lnTo>
                  <a:pt x="0" y="4333875"/>
                </a:lnTo>
                <a:lnTo>
                  <a:pt x="0" y="0"/>
                </a:lnTo>
                <a:close/>
              </a:path>
            </a:pathLst>
          </a:custGeom>
          <a:blipFill>
            <a:blip r:embed="rId4"/>
            <a:stretch>
              <a:fillRect l="0" t="-39089" r="0" b="-21349"/>
            </a:stretch>
          </a:blipFill>
        </p:spPr>
      </p:sp>
      <p:sp>
        <p:nvSpPr>
          <p:cNvPr name="TextBox 7" id="7"/>
          <p:cNvSpPr txBox="true"/>
          <p:nvPr/>
        </p:nvSpPr>
        <p:spPr>
          <a:xfrm rot="0">
            <a:off x="1558147" y="8192091"/>
            <a:ext cx="4083977" cy="1106853"/>
          </a:xfrm>
          <a:prstGeom prst="rect">
            <a:avLst/>
          </a:prstGeom>
        </p:spPr>
        <p:txBody>
          <a:bodyPr anchor="t" rtlCol="false" tIns="0" lIns="0" bIns="0" rIns="0">
            <a:spAutoFit/>
          </a:bodyPr>
          <a:lstStyle/>
          <a:p>
            <a:pPr algn="ctr">
              <a:lnSpc>
                <a:spcPts val="4351"/>
              </a:lnSpc>
            </a:pPr>
            <a:r>
              <a:rPr lang="en-US" sz="3199" spc="191">
                <a:solidFill>
                  <a:srgbClr val="050707"/>
                </a:solidFill>
                <a:latin typeface="Times New Roman"/>
                <a:ea typeface="Times New Roman"/>
                <a:cs typeface="Times New Roman"/>
                <a:sym typeface="Times New Roman"/>
              </a:rPr>
              <a:t>Anneler Gününe Özel Ambalaj Tasarımı</a:t>
            </a:r>
          </a:p>
        </p:txBody>
      </p:sp>
      <p:sp>
        <p:nvSpPr>
          <p:cNvPr name="TextBox 8" id="8"/>
          <p:cNvSpPr txBox="true"/>
          <p:nvPr/>
        </p:nvSpPr>
        <p:spPr>
          <a:xfrm rot="0">
            <a:off x="7339270" y="8054673"/>
            <a:ext cx="4375737" cy="1659303"/>
          </a:xfrm>
          <a:prstGeom prst="rect">
            <a:avLst/>
          </a:prstGeom>
        </p:spPr>
        <p:txBody>
          <a:bodyPr anchor="t" rtlCol="false" tIns="0" lIns="0" bIns="0" rIns="0">
            <a:spAutoFit/>
          </a:bodyPr>
          <a:lstStyle/>
          <a:p>
            <a:pPr algn="ctr">
              <a:lnSpc>
                <a:spcPts val="4351"/>
              </a:lnSpc>
            </a:pPr>
            <a:r>
              <a:rPr lang="en-US" sz="3199" spc="191">
                <a:solidFill>
                  <a:srgbClr val="050707"/>
                </a:solidFill>
                <a:latin typeface="Times New Roman"/>
                <a:ea typeface="Times New Roman"/>
                <a:cs typeface="Times New Roman"/>
                <a:sym typeface="Times New Roman"/>
              </a:rPr>
              <a:t>8 Mart Dünya Kadınlar Gününe Özel Ambalaj Tasarımı</a:t>
            </a:r>
          </a:p>
        </p:txBody>
      </p:sp>
      <p:sp>
        <p:nvSpPr>
          <p:cNvPr name="TextBox 9" id="9"/>
          <p:cNvSpPr txBox="true"/>
          <p:nvPr/>
        </p:nvSpPr>
        <p:spPr>
          <a:xfrm rot="0">
            <a:off x="13323122" y="8250174"/>
            <a:ext cx="4245121" cy="1067505"/>
          </a:xfrm>
          <a:prstGeom prst="rect">
            <a:avLst/>
          </a:prstGeom>
        </p:spPr>
        <p:txBody>
          <a:bodyPr anchor="t" rtlCol="false" tIns="0" lIns="0" bIns="0" rIns="0">
            <a:spAutoFit/>
          </a:bodyPr>
          <a:lstStyle/>
          <a:p>
            <a:pPr algn="ctr">
              <a:lnSpc>
                <a:spcPts val="4200"/>
              </a:lnSpc>
            </a:pPr>
            <a:r>
              <a:rPr lang="en-US" sz="3000" spc="179">
                <a:solidFill>
                  <a:srgbClr val="050707"/>
                </a:solidFill>
                <a:latin typeface="Times New Roman"/>
                <a:ea typeface="Times New Roman"/>
                <a:cs typeface="Times New Roman"/>
                <a:sym typeface="Times New Roman"/>
              </a:rPr>
              <a:t>Yılbaşına Özel Ambalaj Tasarımı</a:t>
            </a:r>
          </a:p>
        </p:txBody>
      </p:sp>
      <p:sp>
        <p:nvSpPr>
          <p:cNvPr name="TextBox 10" id="10"/>
          <p:cNvSpPr txBox="true"/>
          <p:nvPr/>
        </p:nvSpPr>
        <p:spPr>
          <a:xfrm rot="0">
            <a:off x="1416025" y="654787"/>
            <a:ext cx="10605021" cy="871052"/>
          </a:xfrm>
          <a:prstGeom prst="rect">
            <a:avLst/>
          </a:prstGeom>
        </p:spPr>
        <p:txBody>
          <a:bodyPr anchor="t" rtlCol="false" tIns="0" lIns="0" bIns="0" rIns="0">
            <a:spAutoFit/>
          </a:bodyPr>
          <a:lstStyle/>
          <a:p>
            <a:pPr algn="l">
              <a:lnSpc>
                <a:spcPts val="6999"/>
              </a:lnSpc>
            </a:pPr>
            <a:r>
              <a:rPr lang="en-US" b="true" sz="4999" spc="324">
                <a:solidFill>
                  <a:srgbClr val="FFFFFF"/>
                </a:solidFill>
                <a:latin typeface="Times New Roman Bold"/>
                <a:ea typeface="Times New Roman Bold"/>
                <a:cs typeface="Times New Roman Bold"/>
                <a:sym typeface="Times New Roman Bold"/>
              </a:rPr>
              <a:t>ÖZEL GÜN AMBALAJLARIMIZ</a:t>
            </a:r>
          </a:p>
        </p:txBody>
      </p:sp>
      <p:sp>
        <p:nvSpPr>
          <p:cNvPr name="TextBox 11" id="11"/>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23</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2171700"/>
            <a:chOff x="0" y="0"/>
            <a:chExt cx="18288000" cy="2171700"/>
          </a:xfrm>
        </p:grpSpPr>
        <p:sp>
          <p:nvSpPr>
            <p:cNvPr name="Freeform 3" id="3"/>
            <p:cNvSpPr/>
            <p:nvPr/>
          </p:nvSpPr>
          <p:spPr>
            <a:xfrm flipH="false" flipV="false" rot="0">
              <a:off x="0" y="0"/>
              <a:ext cx="18288000" cy="2171700"/>
            </a:xfrm>
            <a:custGeom>
              <a:avLst/>
              <a:gdLst/>
              <a:ahLst/>
              <a:cxnLst/>
              <a:rect r="r" b="b" t="t" l="l"/>
              <a:pathLst>
                <a:path h="2171700" w="18288000">
                  <a:moveTo>
                    <a:pt x="0" y="0"/>
                  </a:moveTo>
                  <a:lnTo>
                    <a:pt x="0" y="2171700"/>
                  </a:lnTo>
                  <a:lnTo>
                    <a:pt x="18288000" y="2171700"/>
                  </a:lnTo>
                  <a:lnTo>
                    <a:pt x="18288000" y="0"/>
                  </a:lnTo>
                  <a:close/>
                </a:path>
              </a:pathLst>
            </a:custGeom>
            <a:solidFill>
              <a:srgbClr val="F153B5"/>
            </a:solidFill>
            <a:ln w="12700">
              <a:solidFill>
                <a:srgbClr val="000000"/>
              </a:solidFill>
            </a:ln>
          </p:spPr>
        </p:sp>
      </p:grpSp>
      <p:sp>
        <p:nvSpPr>
          <p:cNvPr name="Freeform 4" id="4"/>
          <p:cNvSpPr/>
          <p:nvPr/>
        </p:nvSpPr>
        <p:spPr>
          <a:xfrm flipH="false" flipV="false" rot="0">
            <a:off x="1481071" y="3003661"/>
            <a:ext cx="6877050" cy="6257925"/>
          </a:xfrm>
          <a:custGeom>
            <a:avLst/>
            <a:gdLst/>
            <a:ahLst/>
            <a:cxnLst/>
            <a:rect r="r" b="b" t="t" l="l"/>
            <a:pathLst>
              <a:path h="6257925" w="6877050">
                <a:moveTo>
                  <a:pt x="0" y="0"/>
                </a:moveTo>
                <a:lnTo>
                  <a:pt x="6877050" y="0"/>
                </a:lnTo>
                <a:lnTo>
                  <a:pt x="6877050" y="6257925"/>
                </a:lnTo>
                <a:lnTo>
                  <a:pt x="0" y="6257925"/>
                </a:lnTo>
                <a:lnTo>
                  <a:pt x="0" y="0"/>
                </a:lnTo>
                <a:close/>
              </a:path>
            </a:pathLst>
          </a:custGeom>
          <a:blipFill>
            <a:blip r:embed="rId2"/>
            <a:stretch>
              <a:fillRect l="0" t="0" r="0" b="-9893"/>
            </a:stretch>
          </a:blipFill>
        </p:spPr>
      </p:sp>
      <p:sp>
        <p:nvSpPr>
          <p:cNvPr name="Freeform 5" id="5"/>
          <p:cNvSpPr/>
          <p:nvPr/>
        </p:nvSpPr>
        <p:spPr>
          <a:xfrm flipH="false" flipV="false" rot="0">
            <a:off x="9774003" y="3153527"/>
            <a:ext cx="6981825" cy="6105525"/>
          </a:xfrm>
          <a:custGeom>
            <a:avLst/>
            <a:gdLst/>
            <a:ahLst/>
            <a:cxnLst/>
            <a:rect r="r" b="b" t="t" l="l"/>
            <a:pathLst>
              <a:path h="6105525" w="6981825">
                <a:moveTo>
                  <a:pt x="0" y="0"/>
                </a:moveTo>
                <a:lnTo>
                  <a:pt x="6981825" y="0"/>
                </a:lnTo>
                <a:lnTo>
                  <a:pt x="6981825" y="6105525"/>
                </a:lnTo>
                <a:lnTo>
                  <a:pt x="0" y="6105525"/>
                </a:lnTo>
                <a:lnTo>
                  <a:pt x="0" y="0"/>
                </a:lnTo>
                <a:close/>
              </a:path>
            </a:pathLst>
          </a:custGeom>
          <a:blipFill>
            <a:blip r:embed="rId3"/>
            <a:stretch>
              <a:fillRect l="0" t="-5115" r="0" b="-9236"/>
            </a:stretch>
          </a:blipFill>
        </p:spPr>
      </p:sp>
      <p:sp>
        <p:nvSpPr>
          <p:cNvPr name="TextBox 6" id="6"/>
          <p:cNvSpPr txBox="true"/>
          <p:nvPr/>
        </p:nvSpPr>
        <p:spPr>
          <a:xfrm rot="0">
            <a:off x="832218" y="777707"/>
            <a:ext cx="11271275" cy="871052"/>
          </a:xfrm>
          <a:prstGeom prst="rect">
            <a:avLst/>
          </a:prstGeom>
        </p:spPr>
        <p:txBody>
          <a:bodyPr anchor="t" rtlCol="false" tIns="0" lIns="0" bIns="0" rIns="0">
            <a:spAutoFit/>
          </a:bodyPr>
          <a:lstStyle/>
          <a:p>
            <a:pPr algn="l">
              <a:lnSpc>
                <a:spcPts val="6999"/>
              </a:lnSpc>
            </a:pPr>
            <a:r>
              <a:rPr lang="en-US" b="true" sz="4999" spc="349">
                <a:solidFill>
                  <a:srgbClr val="FFFFFF"/>
                </a:solidFill>
                <a:latin typeface="Times New Roman Bold"/>
                <a:ea typeface="Times New Roman Bold"/>
                <a:cs typeface="Times New Roman Bold"/>
                <a:sym typeface="Times New Roman Bold"/>
              </a:rPr>
              <a:t>BİLLBOARD ÇALIŞMALARIMIZ </a:t>
            </a:r>
          </a:p>
        </p:txBody>
      </p:sp>
      <p:sp>
        <p:nvSpPr>
          <p:cNvPr name="TextBox 7" id="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24</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6933" cy="1792291"/>
            <a:chOff x="0" y="0"/>
            <a:chExt cx="18286933" cy="1792288"/>
          </a:xfrm>
        </p:grpSpPr>
        <p:sp>
          <p:nvSpPr>
            <p:cNvPr name="Freeform 3" id="3"/>
            <p:cNvSpPr/>
            <p:nvPr/>
          </p:nvSpPr>
          <p:spPr>
            <a:xfrm flipH="false" flipV="false" rot="0">
              <a:off x="0" y="0"/>
              <a:ext cx="18286985" cy="1792224"/>
            </a:xfrm>
            <a:custGeom>
              <a:avLst/>
              <a:gdLst/>
              <a:ahLst/>
              <a:cxnLst/>
              <a:rect r="r" b="b" t="t" l="l"/>
              <a:pathLst>
                <a:path h="1792224" w="18286985">
                  <a:moveTo>
                    <a:pt x="0" y="0"/>
                  </a:moveTo>
                  <a:lnTo>
                    <a:pt x="0" y="1792224"/>
                  </a:lnTo>
                  <a:lnTo>
                    <a:pt x="18286985" y="1792224"/>
                  </a:lnTo>
                  <a:lnTo>
                    <a:pt x="18286985" y="0"/>
                  </a:lnTo>
                  <a:close/>
                </a:path>
              </a:pathLst>
            </a:custGeom>
            <a:solidFill>
              <a:srgbClr val="F153B5"/>
            </a:solidFill>
            <a:ln w="12700">
              <a:solidFill>
                <a:srgbClr val="000000"/>
              </a:solidFill>
            </a:ln>
          </p:spPr>
        </p:sp>
      </p:grpSp>
      <p:sp>
        <p:nvSpPr>
          <p:cNvPr name="Freeform 4" id="4"/>
          <p:cNvSpPr/>
          <p:nvPr/>
        </p:nvSpPr>
        <p:spPr>
          <a:xfrm flipH="false" flipV="false" rot="0">
            <a:off x="6860724" y="2664428"/>
            <a:ext cx="4200525" cy="6591300"/>
          </a:xfrm>
          <a:custGeom>
            <a:avLst/>
            <a:gdLst/>
            <a:ahLst/>
            <a:cxnLst/>
            <a:rect r="r" b="b" t="t" l="l"/>
            <a:pathLst>
              <a:path h="6591300" w="4200525">
                <a:moveTo>
                  <a:pt x="0" y="0"/>
                </a:moveTo>
                <a:lnTo>
                  <a:pt x="4200525" y="0"/>
                </a:lnTo>
                <a:lnTo>
                  <a:pt x="4200525" y="6591300"/>
                </a:lnTo>
                <a:lnTo>
                  <a:pt x="0" y="6591300"/>
                </a:lnTo>
                <a:lnTo>
                  <a:pt x="0" y="0"/>
                </a:lnTo>
                <a:close/>
              </a:path>
            </a:pathLst>
          </a:custGeom>
          <a:blipFill>
            <a:blip r:embed="rId2"/>
            <a:stretch>
              <a:fillRect l="0" t="-8501" r="0" b="-25"/>
            </a:stretch>
          </a:blipFill>
        </p:spPr>
      </p:sp>
      <p:sp>
        <p:nvSpPr>
          <p:cNvPr name="Freeform 5" id="5"/>
          <p:cNvSpPr/>
          <p:nvPr/>
        </p:nvSpPr>
        <p:spPr>
          <a:xfrm flipH="false" flipV="false" rot="0">
            <a:off x="11832631" y="2664428"/>
            <a:ext cx="5276850" cy="6591300"/>
          </a:xfrm>
          <a:custGeom>
            <a:avLst/>
            <a:gdLst/>
            <a:ahLst/>
            <a:cxnLst/>
            <a:rect r="r" b="b" t="t" l="l"/>
            <a:pathLst>
              <a:path h="6591300" w="5276850">
                <a:moveTo>
                  <a:pt x="0" y="0"/>
                </a:moveTo>
                <a:lnTo>
                  <a:pt x="5276850" y="0"/>
                </a:lnTo>
                <a:lnTo>
                  <a:pt x="5276850" y="6591300"/>
                </a:lnTo>
                <a:lnTo>
                  <a:pt x="0" y="6591300"/>
                </a:lnTo>
                <a:lnTo>
                  <a:pt x="0" y="0"/>
                </a:lnTo>
                <a:close/>
              </a:path>
            </a:pathLst>
          </a:custGeom>
          <a:blipFill>
            <a:blip r:embed="rId3"/>
            <a:stretch>
              <a:fillRect l="0" t="0" r="0" b="0"/>
            </a:stretch>
          </a:blipFill>
        </p:spPr>
      </p:sp>
      <p:sp>
        <p:nvSpPr>
          <p:cNvPr name="Freeform 6" id="6"/>
          <p:cNvSpPr/>
          <p:nvPr/>
        </p:nvSpPr>
        <p:spPr>
          <a:xfrm flipH="false" flipV="false" rot="0">
            <a:off x="774973" y="2670924"/>
            <a:ext cx="5267325" cy="6591300"/>
          </a:xfrm>
          <a:custGeom>
            <a:avLst/>
            <a:gdLst/>
            <a:ahLst/>
            <a:cxnLst/>
            <a:rect r="r" b="b" t="t" l="l"/>
            <a:pathLst>
              <a:path h="6591300" w="5267325">
                <a:moveTo>
                  <a:pt x="0" y="0"/>
                </a:moveTo>
                <a:lnTo>
                  <a:pt x="5267325" y="0"/>
                </a:lnTo>
                <a:lnTo>
                  <a:pt x="5267325" y="6591300"/>
                </a:lnTo>
                <a:lnTo>
                  <a:pt x="0" y="6591300"/>
                </a:lnTo>
                <a:lnTo>
                  <a:pt x="0" y="0"/>
                </a:lnTo>
                <a:close/>
              </a:path>
            </a:pathLst>
          </a:custGeom>
          <a:blipFill>
            <a:blip r:embed="rId4"/>
            <a:stretch>
              <a:fillRect l="0" t="0" r="0" b="0"/>
            </a:stretch>
          </a:blipFill>
        </p:spPr>
      </p:sp>
      <p:sp>
        <p:nvSpPr>
          <p:cNvPr name="TextBox 7" id="7"/>
          <p:cNvSpPr txBox="true"/>
          <p:nvPr/>
        </p:nvSpPr>
        <p:spPr>
          <a:xfrm rot="0">
            <a:off x="775268" y="659549"/>
            <a:ext cx="11334264"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SOSYAL MEDYA ÇALIŞMALARIMIZ</a:t>
            </a:r>
          </a:p>
        </p:txBody>
      </p:sp>
      <p:sp>
        <p:nvSpPr>
          <p:cNvPr name="TextBox 8" id="8"/>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25</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03527" y="3000546"/>
            <a:ext cx="6134100" cy="6257925"/>
          </a:xfrm>
          <a:custGeom>
            <a:avLst/>
            <a:gdLst/>
            <a:ahLst/>
            <a:cxnLst/>
            <a:rect r="r" b="b" t="t" l="l"/>
            <a:pathLst>
              <a:path h="6257925" w="6134100">
                <a:moveTo>
                  <a:pt x="0" y="0"/>
                </a:moveTo>
                <a:lnTo>
                  <a:pt x="6134100" y="0"/>
                </a:lnTo>
                <a:lnTo>
                  <a:pt x="6134100" y="6257925"/>
                </a:lnTo>
                <a:lnTo>
                  <a:pt x="0" y="6257925"/>
                </a:lnTo>
                <a:lnTo>
                  <a:pt x="0" y="0"/>
                </a:lnTo>
                <a:close/>
              </a:path>
            </a:pathLst>
          </a:custGeom>
          <a:blipFill>
            <a:blip r:embed="rId2"/>
            <a:stretch>
              <a:fillRect l="0" t="-9358" r="0" b="-9363"/>
            </a:stretch>
          </a:blipFill>
        </p:spPr>
      </p:sp>
      <p:sp>
        <p:nvSpPr>
          <p:cNvPr name="Freeform 3" id="3"/>
          <p:cNvSpPr/>
          <p:nvPr/>
        </p:nvSpPr>
        <p:spPr>
          <a:xfrm flipH="false" flipV="false" rot="0">
            <a:off x="9662198" y="3000546"/>
            <a:ext cx="6534150" cy="6257925"/>
          </a:xfrm>
          <a:custGeom>
            <a:avLst/>
            <a:gdLst/>
            <a:ahLst/>
            <a:cxnLst/>
            <a:rect r="r" b="b" t="t" l="l"/>
            <a:pathLst>
              <a:path h="6257925" w="6534150">
                <a:moveTo>
                  <a:pt x="0" y="0"/>
                </a:moveTo>
                <a:lnTo>
                  <a:pt x="6534150" y="0"/>
                </a:lnTo>
                <a:lnTo>
                  <a:pt x="6534150" y="6257925"/>
                </a:lnTo>
                <a:lnTo>
                  <a:pt x="0" y="6257925"/>
                </a:lnTo>
                <a:lnTo>
                  <a:pt x="0" y="0"/>
                </a:lnTo>
                <a:close/>
              </a:path>
            </a:pathLst>
          </a:custGeom>
          <a:blipFill>
            <a:blip r:embed="rId3"/>
            <a:stretch>
              <a:fillRect l="-1773" t="0" r="-121" b="-6392"/>
            </a:stretch>
          </a:blipFill>
        </p:spPr>
      </p:sp>
      <p:grpSp>
        <p:nvGrpSpPr>
          <p:cNvPr name="Group 4" id="4"/>
          <p:cNvGrpSpPr/>
          <p:nvPr/>
        </p:nvGrpSpPr>
        <p:grpSpPr>
          <a:xfrm rot="0">
            <a:off x="0" y="0"/>
            <a:ext cx="18285819" cy="1939176"/>
            <a:chOff x="0" y="0"/>
            <a:chExt cx="18285816" cy="1939176"/>
          </a:xfrm>
        </p:grpSpPr>
        <p:sp>
          <p:nvSpPr>
            <p:cNvPr name="Freeform 5" id="5"/>
            <p:cNvSpPr/>
            <p:nvPr/>
          </p:nvSpPr>
          <p:spPr>
            <a:xfrm flipH="false" flipV="false" rot="0">
              <a:off x="0" y="0"/>
              <a:ext cx="18285836" cy="1939163"/>
            </a:xfrm>
            <a:custGeom>
              <a:avLst/>
              <a:gdLst/>
              <a:ahLst/>
              <a:cxnLst/>
              <a:rect r="r" b="b" t="t" l="l"/>
              <a:pathLst>
                <a:path h="1939163" w="18285836">
                  <a:moveTo>
                    <a:pt x="0" y="0"/>
                  </a:moveTo>
                  <a:lnTo>
                    <a:pt x="0" y="1939163"/>
                  </a:lnTo>
                  <a:lnTo>
                    <a:pt x="18285836" y="1939163"/>
                  </a:lnTo>
                  <a:lnTo>
                    <a:pt x="18285836" y="0"/>
                  </a:lnTo>
                  <a:close/>
                </a:path>
              </a:pathLst>
            </a:custGeom>
            <a:solidFill>
              <a:srgbClr val="F153B5"/>
            </a:solidFill>
            <a:ln w="12700">
              <a:solidFill>
                <a:srgbClr val="000000"/>
              </a:solidFill>
            </a:ln>
          </p:spPr>
        </p:sp>
      </p:grpSp>
      <p:sp>
        <p:nvSpPr>
          <p:cNvPr name="TextBox 6" id="6"/>
          <p:cNvSpPr txBox="true"/>
          <p:nvPr/>
        </p:nvSpPr>
        <p:spPr>
          <a:xfrm rot="0">
            <a:off x="1118654" y="659549"/>
            <a:ext cx="8185442"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ZEMİN REKLAMLARIMIZ</a:t>
            </a:r>
          </a:p>
        </p:txBody>
      </p:sp>
      <p:sp>
        <p:nvSpPr>
          <p:cNvPr name="TextBox 7" id="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26</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2038350"/>
            <a:chOff x="0" y="0"/>
            <a:chExt cx="18288000" cy="2038350"/>
          </a:xfrm>
        </p:grpSpPr>
        <p:sp>
          <p:nvSpPr>
            <p:cNvPr name="Freeform 3" id="3"/>
            <p:cNvSpPr/>
            <p:nvPr/>
          </p:nvSpPr>
          <p:spPr>
            <a:xfrm flipH="false" flipV="false" rot="0">
              <a:off x="0" y="0"/>
              <a:ext cx="18288000" cy="2038350"/>
            </a:xfrm>
            <a:custGeom>
              <a:avLst/>
              <a:gdLst/>
              <a:ahLst/>
              <a:cxnLst/>
              <a:rect r="r" b="b" t="t" l="l"/>
              <a:pathLst>
                <a:path h="2038350" w="18288000">
                  <a:moveTo>
                    <a:pt x="0" y="0"/>
                  </a:moveTo>
                  <a:lnTo>
                    <a:pt x="0" y="2038350"/>
                  </a:lnTo>
                  <a:lnTo>
                    <a:pt x="18288000" y="2038350"/>
                  </a:lnTo>
                  <a:lnTo>
                    <a:pt x="18288000" y="0"/>
                  </a:lnTo>
                  <a:close/>
                </a:path>
              </a:pathLst>
            </a:custGeom>
            <a:solidFill>
              <a:srgbClr val="F153B5"/>
            </a:solidFill>
            <a:ln w="12700">
              <a:solidFill>
                <a:srgbClr val="000000"/>
              </a:solidFill>
            </a:ln>
          </p:spPr>
        </p:sp>
      </p:grpSp>
      <p:sp>
        <p:nvSpPr>
          <p:cNvPr name="Freeform 4" id="4"/>
          <p:cNvSpPr/>
          <p:nvPr/>
        </p:nvSpPr>
        <p:spPr>
          <a:xfrm flipH="false" flipV="false" rot="0">
            <a:off x="1028700" y="2889371"/>
            <a:ext cx="4838700" cy="5876925"/>
          </a:xfrm>
          <a:custGeom>
            <a:avLst/>
            <a:gdLst/>
            <a:ahLst/>
            <a:cxnLst/>
            <a:rect r="r" b="b" t="t" l="l"/>
            <a:pathLst>
              <a:path h="5876925" w="4838700">
                <a:moveTo>
                  <a:pt x="0" y="0"/>
                </a:moveTo>
                <a:lnTo>
                  <a:pt x="4838700" y="0"/>
                </a:lnTo>
                <a:lnTo>
                  <a:pt x="4838700" y="5876925"/>
                </a:lnTo>
                <a:lnTo>
                  <a:pt x="0" y="5876925"/>
                </a:lnTo>
                <a:lnTo>
                  <a:pt x="0" y="0"/>
                </a:lnTo>
                <a:close/>
              </a:path>
            </a:pathLst>
          </a:custGeom>
          <a:blipFill>
            <a:blip r:embed="rId2"/>
            <a:stretch>
              <a:fillRect l="0" t="-1447" r="0" b="-1470"/>
            </a:stretch>
          </a:blipFill>
        </p:spPr>
      </p:sp>
      <p:sp>
        <p:nvSpPr>
          <p:cNvPr name="Freeform 5" id="5"/>
          <p:cNvSpPr/>
          <p:nvPr/>
        </p:nvSpPr>
        <p:spPr>
          <a:xfrm flipH="false" flipV="false" rot="0">
            <a:off x="12417990" y="2889371"/>
            <a:ext cx="4705350" cy="5876925"/>
          </a:xfrm>
          <a:custGeom>
            <a:avLst/>
            <a:gdLst/>
            <a:ahLst/>
            <a:cxnLst/>
            <a:rect r="r" b="b" t="t" l="l"/>
            <a:pathLst>
              <a:path h="5876925" w="4705350">
                <a:moveTo>
                  <a:pt x="0" y="0"/>
                </a:moveTo>
                <a:lnTo>
                  <a:pt x="4705350" y="0"/>
                </a:lnTo>
                <a:lnTo>
                  <a:pt x="4705350" y="5876925"/>
                </a:lnTo>
                <a:lnTo>
                  <a:pt x="0" y="5876925"/>
                </a:lnTo>
                <a:lnTo>
                  <a:pt x="0" y="0"/>
                </a:lnTo>
                <a:close/>
              </a:path>
            </a:pathLst>
          </a:custGeom>
          <a:blipFill>
            <a:blip r:embed="rId3"/>
            <a:stretch>
              <a:fillRect l="0" t="0" r="0" b="0"/>
            </a:stretch>
          </a:blipFill>
        </p:spPr>
      </p:sp>
      <p:sp>
        <p:nvSpPr>
          <p:cNvPr name="Freeform 6" id="6"/>
          <p:cNvSpPr/>
          <p:nvPr/>
        </p:nvSpPr>
        <p:spPr>
          <a:xfrm flipH="false" flipV="false" rot="0">
            <a:off x="6832035" y="2889371"/>
            <a:ext cx="4705350" cy="5876925"/>
          </a:xfrm>
          <a:custGeom>
            <a:avLst/>
            <a:gdLst/>
            <a:ahLst/>
            <a:cxnLst/>
            <a:rect r="r" b="b" t="t" l="l"/>
            <a:pathLst>
              <a:path h="5876925" w="4705350">
                <a:moveTo>
                  <a:pt x="0" y="0"/>
                </a:moveTo>
                <a:lnTo>
                  <a:pt x="4705350" y="0"/>
                </a:lnTo>
                <a:lnTo>
                  <a:pt x="4705350" y="5876925"/>
                </a:lnTo>
                <a:lnTo>
                  <a:pt x="0" y="5876925"/>
                </a:lnTo>
                <a:lnTo>
                  <a:pt x="0" y="0"/>
                </a:lnTo>
                <a:close/>
              </a:path>
            </a:pathLst>
          </a:custGeom>
          <a:blipFill>
            <a:blip r:embed="rId4"/>
            <a:stretch>
              <a:fillRect l="0" t="0" r="0" b="0"/>
            </a:stretch>
          </a:blipFill>
        </p:spPr>
      </p:sp>
      <p:sp>
        <p:nvSpPr>
          <p:cNvPr name="TextBox 7" id="7"/>
          <p:cNvSpPr txBox="true"/>
          <p:nvPr/>
        </p:nvSpPr>
        <p:spPr>
          <a:xfrm rot="0">
            <a:off x="892702" y="776297"/>
            <a:ext cx="10523944" cy="871052"/>
          </a:xfrm>
          <a:prstGeom prst="rect">
            <a:avLst/>
          </a:prstGeom>
        </p:spPr>
        <p:txBody>
          <a:bodyPr anchor="t" rtlCol="false" tIns="0" lIns="0" bIns="0" rIns="0">
            <a:spAutoFit/>
          </a:bodyPr>
          <a:lstStyle/>
          <a:p>
            <a:pPr algn="l">
              <a:lnSpc>
                <a:spcPts val="6999"/>
              </a:lnSpc>
            </a:pPr>
            <a:r>
              <a:rPr lang="en-US" b="true" sz="4999" spc="289">
                <a:solidFill>
                  <a:srgbClr val="FFFFFF"/>
                </a:solidFill>
                <a:latin typeface="Times New Roman Bold"/>
                <a:ea typeface="Times New Roman Bold"/>
                <a:cs typeface="Times New Roman Bold"/>
                <a:sym typeface="Times New Roman Bold"/>
              </a:rPr>
              <a:t>ÜRÜN YERLEŞTİRMELERİMİZ</a:t>
            </a:r>
          </a:p>
        </p:txBody>
      </p:sp>
      <p:sp>
        <p:nvSpPr>
          <p:cNvPr name="TextBox 8" id="8"/>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27</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2087" y="3817087"/>
            <a:ext cx="6762750" cy="3962400"/>
          </a:xfrm>
          <a:custGeom>
            <a:avLst/>
            <a:gdLst/>
            <a:ahLst/>
            <a:cxnLst/>
            <a:rect r="r" b="b" t="t" l="l"/>
            <a:pathLst>
              <a:path h="3962400" w="6762750">
                <a:moveTo>
                  <a:pt x="0" y="0"/>
                </a:moveTo>
                <a:lnTo>
                  <a:pt x="6762750" y="0"/>
                </a:lnTo>
                <a:lnTo>
                  <a:pt x="6762750" y="3962400"/>
                </a:lnTo>
                <a:lnTo>
                  <a:pt x="0" y="3962400"/>
                </a:lnTo>
                <a:lnTo>
                  <a:pt x="0" y="0"/>
                </a:lnTo>
                <a:close/>
              </a:path>
            </a:pathLst>
          </a:custGeom>
          <a:blipFill>
            <a:blip r:embed="rId2"/>
            <a:stretch>
              <a:fillRect l="-5965" t="0" r="-6147" b="-9375"/>
            </a:stretch>
          </a:blipFill>
        </p:spPr>
      </p:sp>
      <p:sp>
        <p:nvSpPr>
          <p:cNvPr name="Freeform 3" id="3"/>
          <p:cNvSpPr/>
          <p:nvPr/>
        </p:nvSpPr>
        <p:spPr>
          <a:xfrm flipH="false" flipV="false" rot="0">
            <a:off x="7440397" y="3299489"/>
            <a:ext cx="3695700" cy="5286375"/>
          </a:xfrm>
          <a:custGeom>
            <a:avLst/>
            <a:gdLst/>
            <a:ahLst/>
            <a:cxnLst/>
            <a:rect r="r" b="b" t="t" l="l"/>
            <a:pathLst>
              <a:path h="5286375" w="3695700">
                <a:moveTo>
                  <a:pt x="0" y="0"/>
                </a:moveTo>
                <a:lnTo>
                  <a:pt x="3695700" y="0"/>
                </a:lnTo>
                <a:lnTo>
                  <a:pt x="3695700" y="5286375"/>
                </a:lnTo>
                <a:lnTo>
                  <a:pt x="0" y="5286375"/>
                </a:lnTo>
                <a:lnTo>
                  <a:pt x="0" y="0"/>
                </a:lnTo>
                <a:close/>
              </a:path>
            </a:pathLst>
          </a:custGeom>
          <a:blipFill>
            <a:blip r:embed="rId3"/>
            <a:stretch>
              <a:fillRect l="0" t="-32332" r="0" b="-13613"/>
            </a:stretch>
          </a:blipFill>
        </p:spPr>
      </p:sp>
      <p:sp>
        <p:nvSpPr>
          <p:cNvPr name="Freeform 4" id="4"/>
          <p:cNvSpPr/>
          <p:nvPr/>
        </p:nvSpPr>
        <p:spPr>
          <a:xfrm flipH="false" flipV="false" rot="0">
            <a:off x="11497580" y="3860654"/>
            <a:ext cx="6486525" cy="3962400"/>
          </a:xfrm>
          <a:custGeom>
            <a:avLst/>
            <a:gdLst/>
            <a:ahLst/>
            <a:cxnLst/>
            <a:rect r="r" b="b" t="t" l="l"/>
            <a:pathLst>
              <a:path h="3962400" w="6486525">
                <a:moveTo>
                  <a:pt x="0" y="0"/>
                </a:moveTo>
                <a:lnTo>
                  <a:pt x="6486525" y="0"/>
                </a:lnTo>
                <a:lnTo>
                  <a:pt x="6486525" y="3962400"/>
                </a:lnTo>
                <a:lnTo>
                  <a:pt x="0" y="3962400"/>
                </a:lnTo>
                <a:lnTo>
                  <a:pt x="0" y="0"/>
                </a:lnTo>
                <a:close/>
              </a:path>
            </a:pathLst>
          </a:custGeom>
          <a:blipFill>
            <a:blip r:embed="rId4"/>
            <a:stretch>
              <a:fillRect l="0" t="-538" r="-734" b="-9317"/>
            </a:stretch>
          </a:blipFill>
        </p:spPr>
      </p:sp>
      <p:grpSp>
        <p:nvGrpSpPr>
          <p:cNvPr name="Group 5" id="5"/>
          <p:cNvGrpSpPr/>
          <p:nvPr/>
        </p:nvGrpSpPr>
        <p:grpSpPr>
          <a:xfrm rot="0">
            <a:off x="0" y="0"/>
            <a:ext cx="18288000" cy="2038350"/>
            <a:chOff x="0" y="0"/>
            <a:chExt cx="18288000" cy="2038350"/>
          </a:xfrm>
        </p:grpSpPr>
        <p:sp>
          <p:nvSpPr>
            <p:cNvPr name="Freeform 6" id="6"/>
            <p:cNvSpPr/>
            <p:nvPr/>
          </p:nvSpPr>
          <p:spPr>
            <a:xfrm flipH="false" flipV="false" rot="0">
              <a:off x="0" y="0"/>
              <a:ext cx="18288000" cy="2038350"/>
            </a:xfrm>
            <a:custGeom>
              <a:avLst/>
              <a:gdLst/>
              <a:ahLst/>
              <a:cxnLst/>
              <a:rect r="r" b="b" t="t" l="l"/>
              <a:pathLst>
                <a:path h="2038350" w="18288000">
                  <a:moveTo>
                    <a:pt x="0" y="0"/>
                  </a:moveTo>
                  <a:lnTo>
                    <a:pt x="0" y="2038350"/>
                  </a:lnTo>
                  <a:lnTo>
                    <a:pt x="18288000" y="2038350"/>
                  </a:lnTo>
                  <a:lnTo>
                    <a:pt x="18288000" y="0"/>
                  </a:lnTo>
                  <a:close/>
                </a:path>
              </a:pathLst>
            </a:custGeom>
            <a:solidFill>
              <a:srgbClr val="F153B5"/>
            </a:solidFill>
            <a:ln w="12700">
              <a:solidFill>
                <a:srgbClr val="000000"/>
              </a:solidFill>
            </a:ln>
          </p:spPr>
        </p:sp>
      </p:grpSp>
      <p:sp>
        <p:nvSpPr>
          <p:cNvPr name="TextBox 7" id="7"/>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28</a:t>
            </a:r>
          </a:p>
        </p:txBody>
      </p:sp>
      <p:sp>
        <p:nvSpPr>
          <p:cNvPr name="TextBox 8" id="8"/>
          <p:cNvSpPr txBox="true"/>
          <p:nvPr/>
        </p:nvSpPr>
        <p:spPr>
          <a:xfrm rot="0">
            <a:off x="1340806" y="659549"/>
            <a:ext cx="9697564"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ÜRÜN YERLEŞTİRMELERİMİZ</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4984" y="0"/>
            <a:ext cx="18113016" cy="2049466"/>
            <a:chOff x="0" y="0"/>
            <a:chExt cx="18113019" cy="2049462"/>
          </a:xfrm>
        </p:grpSpPr>
        <p:sp>
          <p:nvSpPr>
            <p:cNvPr name="Freeform 3" id="3"/>
            <p:cNvSpPr/>
            <p:nvPr/>
          </p:nvSpPr>
          <p:spPr>
            <a:xfrm flipH="false" flipV="false" rot="0">
              <a:off x="0" y="0"/>
              <a:ext cx="18112997" cy="2049400"/>
            </a:xfrm>
            <a:custGeom>
              <a:avLst/>
              <a:gdLst/>
              <a:ahLst/>
              <a:cxnLst/>
              <a:rect r="r" b="b" t="t" l="l"/>
              <a:pathLst>
                <a:path h="2049400" w="18112997">
                  <a:moveTo>
                    <a:pt x="0" y="0"/>
                  </a:moveTo>
                  <a:lnTo>
                    <a:pt x="0" y="2049400"/>
                  </a:lnTo>
                  <a:lnTo>
                    <a:pt x="18112997" y="2049400"/>
                  </a:lnTo>
                  <a:lnTo>
                    <a:pt x="18112997" y="0"/>
                  </a:lnTo>
                  <a:close/>
                </a:path>
              </a:pathLst>
            </a:custGeom>
            <a:solidFill>
              <a:srgbClr val="F153B5"/>
            </a:solidFill>
            <a:ln w="12700">
              <a:solidFill>
                <a:srgbClr val="000000"/>
              </a:solidFill>
            </a:ln>
          </p:spPr>
        </p:sp>
      </p:grpSp>
      <p:sp>
        <p:nvSpPr>
          <p:cNvPr name="Freeform 4" id="4"/>
          <p:cNvSpPr/>
          <p:nvPr/>
        </p:nvSpPr>
        <p:spPr>
          <a:xfrm flipH="false" flipV="false" rot="0">
            <a:off x="6854942" y="3131096"/>
            <a:ext cx="4924425" cy="5172075"/>
          </a:xfrm>
          <a:custGeom>
            <a:avLst/>
            <a:gdLst/>
            <a:ahLst/>
            <a:cxnLst/>
            <a:rect r="r" b="b" t="t" l="l"/>
            <a:pathLst>
              <a:path h="5172075" w="4924425">
                <a:moveTo>
                  <a:pt x="0" y="0"/>
                </a:moveTo>
                <a:lnTo>
                  <a:pt x="4924425" y="0"/>
                </a:lnTo>
                <a:lnTo>
                  <a:pt x="4924425" y="5172075"/>
                </a:lnTo>
                <a:lnTo>
                  <a:pt x="0" y="5172075"/>
                </a:lnTo>
                <a:lnTo>
                  <a:pt x="0" y="0"/>
                </a:lnTo>
                <a:close/>
              </a:path>
            </a:pathLst>
          </a:custGeom>
          <a:blipFill>
            <a:blip r:embed="rId2"/>
            <a:stretch>
              <a:fillRect l="-26417" t="0" r="-31416" b="-3499"/>
            </a:stretch>
          </a:blipFill>
        </p:spPr>
      </p:sp>
      <p:sp>
        <p:nvSpPr>
          <p:cNvPr name="Freeform 5" id="5"/>
          <p:cNvSpPr/>
          <p:nvPr/>
        </p:nvSpPr>
        <p:spPr>
          <a:xfrm flipH="false" flipV="false" rot="0">
            <a:off x="12541491" y="3131096"/>
            <a:ext cx="4819650" cy="5172075"/>
          </a:xfrm>
          <a:custGeom>
            <a:avLst/>
            <a:gdLst/>
            <a:ahLst/>
            <a:cxnLst/>
            <a:rect r="r" b="b" t="t" l="l"/>
            <a:pathLst>
              <a:path h="5172075" w="4819650">
                <a:moveTo>
                  <a:pt x="0" y="0"/>
                </a:moveTo>
                <a:lnTo>
                  <a:pt x="4819650" y="0"/>
                </a:lnTo>
                <a:lnTo>
                  <a:pt x="4819650" y="5172075"/>
                </a:lnTo>
                <a:lnTo>
                  <a:pt x="0" y="5172075"/>
                </a:lnTo>
                <a:lnTo>
                  <a:pt x="0" y="0"/>
                </a:lnTo>
                <a:close/>
              </a:path>
            </a:pathLst>
          </a:custGeom>
          <a:blipFill>
            <a:blip r:embed="rId3"/>
            <a:stretch>
              <a:fillRect l="-3646" t="0" r="-3665" b="0"/>
            </a:stretch>
          </a:blipFill>
        </p:spPr>
      </p:sp>
      <p:sp>
        <p:nvSpPr>
          <p:cNvPr name="Freeform 6" id="6"/>
          <p:cNvSpPr/>
          <p:nvPr/>
        </p:nvSpPr>
        <p:spPr>
          <a:xfrm flipH="false" flipV="false" rot="0">
            <a:off x="889597" y="3131096"/>
            <a:ext cx="5200650" cy="5200650"/>
          </a:xfrm>
          <a:custGeom>
            <a:avLst/>
            <a:gdLst/>
            <a:ahLst/>
            <a:cxnLst/>
            <a:rect r="r" b="b" t="t" l="l"/>
            <a:pathLst>
              <a:path h="5200650" w="5200650">
                <a:moveTo>
                  <a:pt x="0" y="0"/>
                </a:moveTo>
                <a:lnTo>
                  <a:pt x="5200650" y="0"/>
                </a:lnTo>
                <a:lnTo>
                  <a:pt x="5200650" y="5200650"/>
                </a:lnTo>
                <a:lnTo>
                  <a:pt x="0" y="5200650"/>
                </a:lnTo>
                <a:lnTo>
                  <a:pt x="0" y="0"/>
                </a:lnTo>
                <a:close/>
              </a:path>
            </a:pathLst>
          </a:custGeom>
          <a:blipFill>
            <a:blip r:embed="rId4"/>
            <a:stretch>
              <a:fillRect l="0" t="0" r="0" b="0"/>
            </a:stretch>
          </a:blipFill>
        </p:spPr>
      </p:sp>
      <p:sp>
        <p:nvSpPr>
          <p:cNvPr name="TextBox 7" id="7"/>
          <p:cNvSpPr txBox="true"/>
          <p:nvPr/>
        </p:nvSpPr>
        <p:spPr>
          <a:xfrm rot="0">
            <a:off x="1091813" y="659549"/>
            <a:ext cx="12375004" cy="871052"/>
          </a:xfrm>
          <a:prstGeom prst="rect">
            <a:avLst/>
          </a:prstGeom>
        </p:spPr>
        <p:txBody>
          <a:bodyPr anchor="t" rtlCol="false" tIns="0" lIns="0" bIns="0" rIns="0">
            <a:spAutoFit/>
          </a:bodyPr>
          <a:lstStyle/>
          <a:p>
            <a:pPr algn="l">
              <a:lnSpc>
                <a:spcPts val="6999"/>
              </a:lnSpc>
            </a:pPr>
            <a:r>
              <a:rPr lang="en-US" b="true" sz="4999" spc="244">
                <a:solidFill>
                  <a:srgbClr val="FFFFFF"/>
                </a:solidFill>
                <a:latin typeface="Times New Roman Bold"/>
                <a:ea typeface="Times New Roman Bold"/>
                <a:cs typeface="Times New Roman Bold"/>
                <a:sym typeface="Times New Roman Bold"/>
              </a:rPr>
              <a:t>SOSYAL MEDYA FENOMENLERİMİZ</a:t>
            </a:r>
          </a:p>
        </p:txBody>
      </p:sp>
      <p:sp>
        <p:nvSpPr>
          <p:cNvPr name="TextBox 8" id="8"/>
          <p:cNvSpPr txBox="true"/>
          <p:nvPr/>
        </p:nvSpPr>
        <p:spPr>
          <a:xfrm rot="0">
            <a:off x="1157030" y="8974207"/>
            <a:ext cx="4268333" cy="563928"/>
          </a:xfrm>
          <a:prstGeom prst="rect">
            <a:avLst/>
          </a:prstGeom>
        </p:spPr>
        <p:txBody>
          <a:bodyPr anchor="t" rtlCol="false" tIns="0" lIns="0" bIns="0" rIns="0">
            <a:spAutoFit/>
          </a:bodyPr>
          <a:lstStyle/>
          <a:p>
            <a:pPr algn="l">
              <a:lnSpc>
                <a:spcPts val="4479"/>
              </a:lnSpc>
            </a:pPr>
            <a:r>
              <a:rPr lang="en-US" sz="3199" spc="191">
                <a:solidFill>
                  <a:srgbClr val="000000"/>
                </a:solidFill>
                <a:latin typeface="Times New Roman"/>
                <a:ea typeface="Times New Roman"/>
                <a:cs typeface="Times New Roman"/>
                <a:sym typeface="Times New Roman"/>
              </a:rPr>
              <a:t>Fulden Darama Hurma</a:t>
            </a:r>
          </a:p>
        </p:txBody>
      </p:sp>
      <p:sp>
        <p:nvSpPr>
          <p:cNvPr name="TextBox 9" id="9"/>
          <p:cNvSpPr txBox="true"/>
          <p:nvPr/>
        </p:nvSpPr>
        <p:spPr>
          <a:xfrm rot="0">
            <a:off x="8011258" y="8974207"/>
            <a:ext cx="2310479" cy="563928"/>
          </a:xfrm>
          <a:prstGeom prst="rect">
            <a:avLst/>
          </a:prstGeom>
        </p:spPr>
        <p:txBody>
          <a:bodyPr anchor="t" rtlCol="false" tIns="0" lIns="0" bIns="0" rIns="0">
            <a:spAutoFit/>
          </a:bodyPr>
          <a:lstStyle/>
          <a:p>
            <a:pPr algn="l">
              <a:lnSpc>
                <a:spcPts val="4479"/>
              </a:lnSpc>
            </a:pPr>
            <a:r>
              <a:rPr lang="en-US" sz="3199" spc="191">
                <a:solidFill>
                  <a:srgbClr val="000000"/>
                </a:solidFill>
                <a:latin typeface="Times New Roman"/>
                <a:ea typeface="Times New Roman"/>
                <a:cs typeface="Times New Roman"/>
                <a:sym typeface="Times New Roman"/>
              </a:rPr>
              <a:t>Kadir Ezildi</a:t>
            </a:r>
          </a:p>
        </p:txBody>
      </p:sp>
      <p:sp>
        <p:nvSpPr>
          <p:cNvPr name="TextBox 10" id="10"/>
          <p:cNvSpPr txBox="true"/>
          <p:nvPr/>
        </p:nvSpPr>
        <p:spPr>
          <a:xfrm rot="0">
            <a:off x="13804316" y="8974207"/>
            <a:ext cx="2343188" cy="563928"/>
          </a:xfrm>
          <a:prstGeom prst="rect">
            <a:avLst/>
          </a:prstGeom>
        </p:spPr>
        <p:txBody>
          <a:bodyPr anchor="t" rtlCol="false" tIns="0" lIns="0" bIns="0" rIns="0">
            <a:spAutoFit/>
          </a:bodyPr>
          <a:lstStyle/>
          <a:p>
            <a:pPr algn="l">
              <a:lnSpc>
                <a:spcPts val="4479"/>
              </a:lnSpc>
            </a:pPr>
            <a:r>
              <a:rPr lang="en-US" sz="3199" spc="191">
                <a:solidFill>
                  <a:srgbClr val="000000"/>
                </a:solidFill>
                <a:latin typeface="Times New Roman"/>
                <a:ea typeface="Times New Roman"/>
                <a:cs typeface="Times New Roman"/>
                <a:sym typeface="Times New Roman"/>
              </a:rPr>
              <a:t>Seda Özkan </a:t>
            </a:r>
          </a:p>
        </p:txBody>
      </p:sp>
      <p:sp>
        <p:nvSpPr>
          <p:cNvPr name="TextBox 11" id="11"/>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29</a:t>
            </a:r>
          </a:p>
        </p:txBody>
      </p:sp>
    </p:spTree>
  </p:cSld>
  <p:clrMapOvr>
    <a:masterClrMapping/>
  </p:clrMapOvr>
</p:sld>
</file>

<file path=ppt/slides/slide37.xml><?xml version="1.0" encoding="utf-8"?>
<p:sld xmlns:p="http://schemas.openxmlformats.org/presentationml/2006/main" xmlns:a="http://schemas.openxmlformats.org/drawingml/2006/main">
  <p:cSld>
    <p:bg>
      <p:bgPr>
        <a:solidFill>
          <a:srgbClr val="F153B5"/>
        </a:solidFill>
      </p:bgPr>
    </p:bg>
    <p:spTree>
      <p:nvGrpSpPr>
        <p:cNvPr id="1" name=""/>
        <p:cNvGrpSpPr/>
        <p:nvPr/>
      </p:nvGrpSpPr>
      <p:grpSpPr>
        <a:xfrm>
          <a:off x="0" y="0"/>
          <a:ext cx="0" cy="0"/>
          <a:chOff x="0" y="0"/>
          <a:chExt cx="0" cy="0"/>
        </a:xfrm>
      </p:grpSpPr>
      <p:sp>
        <p:nvSpPr>
          <p:cNvPr name="TextBox 2" id="2"/>
          <p:cNvSpPr txBox="true"/>
          <p:nvPr/>
        </p:nvSpPr>
        <p:spPr>
          <a:xfrm rot="0">
            <a:off x="6542380" y="4774349"/>
            <a:ext cx="4914443" cy="871052"/>
          </a:xfrm>
          <a:prstGeom prst="rect">
            <a:avLst/>
          </a:prstGeom>
        </p:spPr>
        <p:txBody>
          <a:bodyPr anchor="t" rtlCol="false" tIns="0" lIns="0" bIns="0" rIns="0">
            <a:spAutoFit/>
          </a:bodyPr>
          <a:lstStyle/>
          <a:p>
            <a:pPr algn="l">
              <a:lnSpc>
                <a:spcPts val="6999"/>
              </a:lnSpc>
            </a:pPr>
            <a:r>
              <a:rPr lang="en-US" b="true" sz="4999" spc="224">
                <a:solidFill>
                  <a:srgbClr val="FFFFFF"/>
                </a:solidFill>
                <a:latin typeface="Times New Roman Bold"/>
                <a:ea typeface="Times New Roman Bold"/>
                <a:cs typeface="Times New Roman Bold"/>
                <a:sym typeface="Times New Roman Bold"/>
              </a:rPr>
              <a:t>MEDYA PLANI</a:t>
            </a:r>
          </a:p>
        </p:txBody>
      </p:sp>
      <p:sp>
        <p:nvSpPr>
          <p:cNvPr name="TextBox 3" id="3"/>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FFFFFF"/>
                </a:solidFill>
                <a:latin typeface="Arimo"/>
                <a:ea typeface="Arimo"/>
                <a:cs typeface="Arimo"/>
                <a:sym typeface="Arimo"/>
              </a:rPr>
              <a:t>30</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2646" y="2054581"/>
            <a:ext cx="16278225" cy="6181725"/>
          </a:xfrm>
          <a:custGeom>
            <a:avLst/>
            <a:gdLst/>
            <a:ahLst/>
            <a:cxnLst/>
            <a:rect r="r" b="b" t="t" l="l"/>
            <a:pathLst>
              <a:path h="6181725" w="16278225">
                <a:moveTo>
                  <a:pt x="0" y="0"/>
                </a:moveTo>
                <a:lnTo>
                  <a:pt x="16278225" y="0"/>
                </a:lnTo>
                <a:lnTo>
                  <a:pt x="16278225" y="6181725"/>
                </a:lnTo>
                <a:lnTo>
                  <a:pt x="0" y="6181725"/>
                </a:lnTo>
                <a:lnTo>
                  <a:pt x="0" y="0"/>
                </a:lnTo>
                <a:close/>
              </a:path>
            </a:pathLst>
          </a:custGeom>
          <a:blipFill>
            <a:blip r:embed="rId2"/>
            <a:stretch>
              <a:fillRect l="0" t="0" r="0" b="0"/>
            </a:stretch>
          </a:blipFill>
        </p:spPr>
      </p:sp>
      <p:sp>
        <p:nvSpPr>
          <p:cNvPr name="TextBox 3" id="3"/>
          <p:cNvSpPr txBox="true"/>
          <p:nvPr/>
        </p:nvSpPr>
        <p:spPr>
          <a:xfrm rot="0">
            <a:off x="1047017" y="2815695"/>
            <a:ext cx="1150210"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Mecra</a:t>
            </a:r>
          </a:p>
        </p:txBody>
      </p:sp>
      <p:sp>
        <p:nvSpPr>
          <p:cNvPr name="TextBox 4" id="4"/>
          <p:cNvSpPr txBox="true"/>
          <p:nvPr/>
        </p:nvSpPr>
        <p:spPr>
          <a:xfrm rot="0">
            <a:off x="3299317" y="2815695"/>
            <a:ext cx="1082421"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Kanal</a:t>
            </a:r>
          </a:p>
        </p:txBody>
      </p:sp>
      <p:sp>
        <p:nvSpPr>
          <p:cNvPr name="TextBox 5" id="5"/>
          <p:cNvSpPr txBox="true"/>
          <p:nvPr/>
        </p:nvSpPr>
        <p:spPr>
          <a:xfrm rot="0">
            <a:off x="5908805" y="2815695"/>
            <a:ext cx="1587922"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Program</a:t>
            </a:r>
          </a:p>
        </p:txBody>
      </p:sp>
      <p:sp>
        <p:nvSpPr>
          <p:cNvPr name="TextBox 6" id="6"/>
          <p:cNvSpPr txBox="true"/>
          <p:nvPr/>
        </p:nvSpPr>
        <p:spPr>
          <a:xfrm rot="0">
            <a:off x="8924992" y="2815695"/>
            <a:ext cx="1450505"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Frekans</a:t>
            </a:r>
          </a:p>
        </p:txBody>
      </p:sp>
      <p:sp>
        <p:nvSpPr>
          <p:cNvPr name="TextBox 7" id="7"/>
          <p:cNvSpPr txBox="true"/>
          <p:nvPr/>
        </p:nvSpPr>
        <p:spPr>
          <a:xfrm rot="0">
            <a:off x="10702747" y="2815695"/>
            <a:ext cx="828866"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Süre</a:t>
            </a:r>
          </a:p>
        </p:txBody>
      </p:sp>
      <p:sp>
        <p:nvSpPr>
          <p:cNvPr name="TextBox 8" id="8"/>
          <p:cNvSpPr txBox="true"/>
          <p:nvPr/>
        </p:nvSpPr>
        <p:spPr>
          <a:xfrm rot="0">
            <a:off x="12679566" y="2523877"/>
            <a:ext cx="3442116" cy="563928"/>
          </a:xfrm>
          <a:prstGeom prst="rect">
            <a:avLst/>
          </a:prstGeom>
        </p:spPr>
        <p:txBody>
          <a:bodyPr anchor="t" rtlCol="false" tIns="0" lIns="0" bIns="0" rIns="0">
            <a:spAutoFit/>
          </a:bodyPr>
          <a:lstStyle/>
          <a:p>
            <a:pPr algn="l">
              <a:lnSpc>
                <a:spcPts val="4424"/>
              </a:lnSpc>
            </a:pPr>
            <a:r>
              <a:rPr lang="en-US" b="true" sz="3199">
                <a:solidFill>
                  <a:srgbClr val="000000"/>
                </a:solidFill>
                <a:latin typeface="Times New Roman Bold"/>
                <a:ea typeface="Times New Roman Bold"/>
                <a:cs typeface="Times New Roman Bold"/>
                <a:sym typeface="Times New Roman Bold"/>
              </a:rPr>
              <a:t>Bir ReklamToplam</a:t>
            </a:r>
          </a:p>
        </p:txBody>
      </p:sp>
      <p:sp>
        <p:nvSpPr>
          <p:cNvPr name="TextBox 9" id="9"/>
          <p:cNvSpPr txBox="true"/>
          <p:nvPr/>
        </p:nvSpPr>
        <p:spPr>
          <a:xfrm rot="0">
            <a:off x="12679566" y="3085852"/>
            <a:ext cx="1139533" cy="563928"/>
          </a:xfrm>
          <a:prstGeom prst="rect">
            <a:avLst/>
          </a:prstGeom>
        </p:spPr>
        <p:txBody>
          <a:bodyPr anchor="t" rtlCol="false" tIns="0" lIns="0" bIns="0" rIns="0">
            <a:spAutoFit/>
          </a:bodyPr>
          <a:lstStyle/>
          <a:p>
            <a:pPr algn="l">
              <a:lnSpc>
                <a:spcPts val="4424"/>
              </a:lnSpc>
            </a:pPr>
            <a:r>
              <a:rPr lang="en-US" b="true" sz="3199">
                <a:solidFill>
                  <a:srgbClr val="000000"/>
                </a:solidFill>
                <a:latin typeface="Times New Roman Bold"/>
                <a:ea typeface="Times New Roman Bold"/>
                <a:cs typeface="Times New Roman Bold"/>
                <a:sym typeface="Times New Roman Bold"/>
              </a:rPr>
              <a:t>Fiyatı </a:t>
            </a:r>
          </a:p>
        </p:txBody>
      </p:sp>
      <p:sp>
        <p:nvSpPr>
          <p:cNvPr name="TextBox 10" id="10"/>
          <p:cNvSpPr txBox="true"/>
          <p:nvPr/>
        </p:nvSpPr>
        <p:spPr>
          <a:xfrm rot="0">
            <a:off x="14931866" y="3085852"/>
            <a:ext cx="920734" cy="563928"/>
          </a:xfrm>
          <a:prstGeom prst="rect">
            <a:avLst/>
          </a:prstGeom>
        </p:spPr>
        <p:txBody>
          <a:bodyPr anchor="t" rtlCol="false" tIns="0" lIns="0" bIns="0" rIns="0">
            <a:spAutoFit/>
          </a:bodyPr>
          <a:lstStyle/>
          <a:p>
            <a:pPr algn="l">
              <a:lnSpc>
                <a:spcPts val="4424"/>
              </a:lnSpc>
            </a:pPr>
            <a:r>
              <a:rPr lang="en-US" b="true" sz="3199">
                <a:solidFill>
                  <a:srgbClr val="000000"/>
                </a:solidFill>
                <a:latin typeface="Times New Roman Bold"/>
                <a:ea typeface="Times New Roman Bold"/>
                <a:cs typeface="Times New Roman Bold"/>
                <a:sym typeface="Times New Roman Bold"/>
              </a:rPr>
              <a:t>Fiyat</a:t>
            </a:r>
          </a:p>
        </p:txBody>
      </p:sp>
      <p:sp>
        <p:nvSpPr>
          <p:cNvPr name="TextBox 11" id="11"/>
          <p:cNvSpPr txBox="true"/>
          <p:nvPr/>
        </p:nvSpPr>
        <p:spPr>
          <a:xfrm rot="0">
            <a:off x="1047017" y="4425220"/>
            <a:ext cx="1553908"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Tv Dizisi</a:t>
            </a:r>
          </a:p>
        </p:txBody>
      </p:sp>
      <p:sp>
        <p:nvSpPr>
          <p:cNvPr name="TextBox 12" id="12"/>
          <p:cNvSpPr txBox="true"/>
          <p:nvPr/>
        </p:nvSpPr>
        <p:spPr>
          <a:xfrm rot="0">
            <a:off x="1047017" y="5811069"/>
            <a:ext cx="1553908"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Tv Dizisi</a:t>
            </a:r>
          </a:p>
        </p:txBody>
      </p:sp>
      <p:sp>
        <p:nvSpPr>
          <p:cNvPr name="TextBox 13" id="13"/>
          <p:cNvSpPr txBox="true"/>
          <p:nvPr/>
        </p:nvSpPr>
        <p:spPr>
          <a:xfrm rot="0">
            <a:off x="1047017" y="7196919"/>
            <a:ext cx="1553908"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Tv Dizisi</a:t>
            </a:r>
          </a:p>
        </p:txBody>
      </p:sp>
      <p:sp>
        <p:nvSpPr>
          <p:cNvPr name="TextBox 14" id="14"/>
          <p:cNvSpPr txBox="true"/>
          <p:nvPr/>
        </p:nvSpPr>
        <p:spPr>
          <a:xfrm rot="0">
            <a:off x="3299317" y="5811069"/>
            <a:ext cx="667598"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Tv8</a:t>
            </a:r>
          </a:p>
        </p:txBody>
      </p:sp>
      <p:sp>
        <p:nvSpPr>
          <p:cNvPr name="TextBox 15" id="15"/>
          <p:cNvSpPr txBox="true"/>
          <p:nvPr/>
        </p:nvSpPr>
        <p:spPr>
          <a:xfrm rot="0">
            <a:off x="3299317" y="7196919"/>
            <a:ext cx="805815"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Now</a:t>
            </a:r>
          </a:p>
        </p:txBody>
      </p:sp>
      <p:sp>
        <p:nvSpPr>
          <p:cNvPr name="TextBox 16" id="16"/>
          <p:cNvSpPr txBox="true"/>
          <p:nvPr/>
        </p:nvSpPr>
        <p:spPr>
          <a:xfrm rot="0">
            <a:off x="3299317" y="4425220"/>
            <a:ext cx="1508179"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Show Tv</a:t>
            </a:r>
          </a:p>
        </p:txBody>
      </p:sp>
      <p:sp>
        <p:nvSpPr>
          <p:cNvPr name="TextBox 17" id="17"/>
          <p:cNvSpPr txBox="true"/>
          <p:nvPr/>
        </p:nvSpPr>
        <p:spPr>
          <a:xfrm rot="0">
            <a:off x="5908805" y="7196919"/>
            <a:ext cx="2451164"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Uzak Şehir(pt)</a:t>
            </a:r>
          </a:p>
        </p:txBody>
      </p:sp>
      <p:sp>
        <p:nvSpPr>
          <p:cNvPr name="TextBox 18" id="18"/>
          <p:cNvSpPr txBox="true"/>
          <p:nvPr/>
        </p:nvSpPr>
        <p:spPr>
          <a:xfrm rot="0">
            <a:off x="5908805" y="4138251"/>
            <a:ext cx="1772250" cy="1125903"/>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Kızılcık Şerbeti(pt)</a:t>
            </a:r>
          </a:p>
        </p:txBody>
      </p:sp>
      <p:sp>
        <p:nvSpPr>
          <p:cNvPr name="TextBox 19" id="19"/>
          <p:cNvSpPr txBox="true"/>
          <p:nvPr/>
        </p:nvSpPr>
        <p:spPr>
          <a:xfrm rot="0">
            <a:off x="5908805" y="5473284"/>
            <a:ext cx="2554767" cy="897303"/>
          </a:xfrm>
          <a:prstGeom prst="rect">
            <a:avLst/>
          </a:prstGeom>
        </p:spPr>
        <p:txBody>
          <a:bodyPr anchor="t" rtlCol="false" tIns="0" lIns="0" bIns="0" rIns="0">
            <a:spAutoFit/>
          </a:bodyPr>
          <a:lstStyle/>
          <a:p>
            <a:pPr algn="l">
              <a:lnSpc>
                <a:spcPts val="7998"/>
              </a:lnSpc>
            </a:pPr>
            <a:r>
              <a:rPr lang="en-US" sz="3199">
                <a:solidFill>
                  <a:srgbClr val="000000"/>
                </a:solidFill>
                <a:latin typeface="Times New Roman"/>
                <a:ea typeface="Times New Roman"/>
                <a:cs typeface="Times New Roman"/>
                <a:sym typeface="Times New Roman"/>
              </a:rPr>
              <a:t>MasterChef(pt)</a:t>
            </a:r>
          </a:p>
        </p:txBody>
      </p:sp>
      <p:sp>
        <p:nvSpPr>
          <p:cNvPr name="TextBox 20" id="20"/>
          <p:cNvSpPr txBox="true"/>
          <p:nvPr/>
        </p:nvSpPr>
        <p:spPr>
          <a:xfrm rot="0">
            <a:off x="10347188" y="4425220"/>
            <a:ext cx="1093756"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3 10sn</a:t>
            </a:r>
          </a:p>
        </p:txBody>
      </p:sp>
      <p:sp>
        <p:nvSpPr>
          <p:cNvPr name="TextBox 21" id="21"/>
          <p:cNvSpPr txBox="true"/>
          <p:nvPr/>
        </p:nvSpPr>
        <p:spPr>
          <a:xfrm rot="0">
            <a:off x="10347188" y="5811069"/>
            <a:ext cx="1093756"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3 10sn</a:t>
            </a:r>
          </a:p>
        </p:txBody>
      </p:sp>
      <p:sp>
        <p:nvSpPr>
          <p:cNvPr name="TextBox 22" id="22"/>
          <p:cNvSpPr txBox="true"/>
          <p:nvPr/>
        </p:nvSpPr>
        <p:spPr>
          <a:xfrm rot="0">
            <a:off x="10347188" y="7196919"/>
            <a:ext cx="1093756"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3 10sn</a:t>
            </a:r>
          </a:p>
        </p:txBody>
      </p:sp>
      <p:sp>
        <p:nvSpPr>
          <p:cNvPr name="TextBox 23" id="23"/>
          <p:cNvSpPr txBox="true"/>
          <p:nvPr/>
        </p:nvSpPr>
        <p:spPr>
          <a:xfrm rot="0">
            <a:off x="13458835" y="4425220"/>
            <a:ext cx="1346902"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200.000</a:t>
            </a:r>
          </a:p>
        </p:txBody>
      </p:sp>
      <p:sp>
        <p:nvSpPr>
          <p:cNvPr name="TextBox 24" id="24"/>
          <p:cNvSpPr txBox="true"/>
          <p:nvPr/>
        </p:nvSpPr>
        <p:spPr>
          <a:xfrm rot="0">
            <a:off x="13458835" y="5811069"/>
            <a:ext cx="1346902"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300.000</a:t>
            </a:r>
          </a:p>
        </p:txBody>
      </p:sp>
      <p:sp>
        <p:nvSpPr>
          <p:cNvPr name="TextBox 25" id="25"/>
          <p:cNvSpPr txBox="true"/>
          <p:nvPr/>
        </p:nvSpPr>
        <p:spPr>
          <a:xfrm rot="0">
            <a:off x="13458835" y="7196919"/>
            <a:ext cx="1346902"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150.000</a:t>
            </a:r>
          </a:p>
        </p:txBody>
      </p:sp>
      <p:sp>
        <p:nvSpPr>
          <p:cNvPr name="TextBox 26" id="26"/>
          <p:cNvSpPr txBox="true"/>
          <p:nvPr/>
        </p:nvSpPr>
        <p:spPr>
          <a:xfrm rot="0">
            <a:off x="15711135" y="4425220"/>
            <a:ext cx="1346902"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600.000</a:t>
            </a:r>
          </a:p>
        </p:txBody>
      </p:sp>
      <p:sp>
        <p:nvSpPr>
          <p:cNvPr name="TextBox 27" id="27"/>
          <p:cNvSpPr txBox="true"/>
          <p:nvPr/>
        </p:nvSpPr>
        <p:spPr>
          <a:xfrm rot="0">
            <a:off x="15711135" y="5811069"/>
            <a:ext cx="1346902"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900.000</a:t>
            </a:r>
          </a:p>
        </p:txBody>
      </p:sp>
      <p:sp>
        <p:nvSpPr>
          <p:cNvPr name="TextBox 28" id="28"/>
          <p:cNvSpPr txBox="true"/>
          <p:nvPr/>
        </p:nvSpPr>
        <p:spPr>
          <a:xfrm rot="0">
            <a:off x="15711135" y="7196919"/>
            <a:ext cx="1346902" cy="563928"/>
          </a:xfrm>
          <a:prstGeom prst="rect">
            <a:avLst/>
          </a:prstGeom>
        </p:spPr>
        <p:txBody>
          <a:bodyPr anchor="t" rtlCol="false" tIns="0" lIns="0" bIns="0" rIns="0">
            <a:spAutoFit/>
          </a:bodyPr>
          <a:lstStyle/>
          <a:p>
            <a:pPr algn="l">
              <a:lnSpc>
                <a:spcPts val="4479"/>
              </a:lnSpc>
            </a:pPr>
            <a:r>
              <a:rPr lang="en-US" sz="3199">
                <a:solidFill>
                  <a:srgbClr val="000000"/>
                </a:solidFill>
                <a:latin typeface="Times New Roman"/>
                <a:ea typeface="Times New Roman"/>
                <a:cs typeface="Times New Roman"/>
                <a:sym typeface="Times New Roman"/>
              </a:rPr>
              <a:t>450.000</a:t>
            </a:r>
          </a:p>
        </p:txBody>
      </p:sp>
      <p:sp>
        <p:nvSpPr>
          <p:cNvPr name="TextBox 29" id="29"/>
          <p:cNvSpPr txBox="true"/>
          <p:nvPr/>
        </p:nvSpPr>
        <p:spPr>
          <a:xfrm rot="0">
            <a:off x="4351820" y="659549"/>
            <a:ext cx="9658350" cy="871052"/>
          </a:xfrm>
          <a:prstGeom prst="rect">
            <a:avLst/>
          </a:prstGeom>
        </p:spPr>
        <p:txBody>
          <a:bodyPr anchor="t" rtlCol="false" tIns="0" lIns="0" bIns="0" rIns="0">
            <a:spAutoFit/>
          </a:bodyPr>
          <a:lstStyle/>
          <a:p>
            <a:pPr algn="l">
              <a:lnSpc>
                <a:spcPts val="6999"/>
              </a:lnSpc>
            </a:pPr>
            <a:r>
              <a:rPr lang="en-US" b="true" sz="4999">
                <a:solidFill>
                  <a:srgbClr val="000000"/>
                </a:solidFill>
                <a:latin typeface="Times New Roman Bold"/>
                <a:ea typeface="Times New Roman Bold"/>
                <a:cs typeface="Times New Roman Bold"/>
                <a:sym typeface="Times New Roman Bold"/>
              </a:rPr>
              <a:t>Ürün Yerleştirme Fiyatlandırması </a:t>
            </a:r>
          </a:p>
        </p:txBody>
      </p:sp>
      <p:sp>
        <p:nvSpPr>
          <p:cNvPr name="TextBox 30" id="30"/>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31</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5629" y="2083708"/>
            <a:ext cx="15697200" cy="7019925"/>
          </a:xfrm>
          <a:custGeom>
            <a:avLst/>
            <a:gdLst/>
            <a:ahLst/>
            <a:cxnLst/>
            <a:rect r="r" b="b" t="t" l="l"/>
            <a:pathLst>
              <a:path h="7019925" w="15697200">
                <a:moveTo>
                  <a:pt x="0" y="0"/>
                </a:moveTo>
                <a:lnTo>
                  <a:pt x="15697200" y="0"/>
                </a:lnTo>
                <a:lnTo>
                  <a:pt x="15697200" y="7019925"/>
                </a:lnTo>
                <a:lnTo>
                  <a:pt x="0" y="7019925"/>
                </a:lnTo>
                <a:lnTo>
                  <a:pt x="0" y="0"/>
                </a:lnTo>
                <a:close/>
              </a:path>
            </a:pathLst>
          </a:custGeom>
          <a:blipFill>
            <a:blip r:embed="rId2"/>
            <a:stretch>
              <a:fillRect l="0" t="0" r="0" b="0"/>
            </a:stretch>
          </a:blipFill>
        </p:spPr>
      </p:sp>
      <p:sp>
        <p:nvSpPr>
          <p:cNvPr name="TextBox 3" id="3"/>
          <p:cNvSpPr txBox="true"/>
          <p:nvPr/>
        </p:nvSpPr>
        <p:spPr>
          <a:xfrm rot="0">
            <a:off x="1440018" y="2788787"/>
            <a:ext cx="1726321" cy="524466"/>
          </a:xfrm>
          <a:prstGeom prst="rect">
            <a:avLst/>
          </a:prstGeom>
        </p:spPr>
        <p:txBody>
          <a:bodyPr anchor="t" rtlCol="false" tIns="0" lIns="0" bIns="0" rIns="0">
            <a:spAutoFit/>
          </a:bodyPr>
          <a:lstStyle/>
          <a:p>
            <a:pPr algn="l">
              <a:lnSpc>
                <a:spcPts val="4198"/>
              </a:lnSpc>
            </a:pPr>
            <a:r>
              <a:rPr lang="en-US" b="true" sz="2999">
                <a:solidFill>
                  <a:srgbClr val="3F3F3F"/>
                </a:solidFill>
                <a:latin typeface="Times New Roman Bold"/>
                <a:ea typeface="Times New Roman Bold"/>
                <a:cs typeface="Times New Roman Bold"/>
                <a:sym typeface="Times New Roman Bold"/>
              </a:rPr>
              <a:t>Influencer</a:t>
            </a:r>
          </a:p>
        </p:txBody>
      </p:sp>
      <p:sp>
        <p:nvSpPr>
          <p:cNvPr name="TextBox 4" id="4"/>
          <p:cNvSpPr txBox="true"/>
          <p:nvPr/>
        </p:nvSpPr>
        <p:spPr>
          <a:xfrm rot="0">
            <a:off x="4033409" y="2788787"/>
            <a:ext cx="992448" cy="524466"/>
          </a:xfrm>
          <a:prstGeom prst="rect">
            <a:avLst/>
          </a:prstGeom>
        </p:spPr>
        <p:txBody>
          <a:bodyPr anchor="t" rtlCol="false" tIns="0" lIns="0" bIns="0" rIns="0">
            <a:spAutoFit/>
          </a:bodyPr>
          <a:lstStyle/>
          <a:p>
            <a:pPr algn="l">
              <a:lnSpc>
                <a:spcPts val="4198"/>
              </a:lnSpc>
            </a:pPr>
            <a:r>
              <a:rPr lang="en-US" b="true" sz="2999">
                <a:solidFill>
                  <a:srgbClr val="3F3F3F"/>
                </a:solidFill>
                <a:latin typeface="Times New Roman Bold"/>
                <a:ea typeface="Times New Roman Bold"/>
                <a:cs typeface="Times New Roman Bold"/>
                <a:sym typeface="Times New Roman Bold"/>
              </a:rPr>
              <a:t>İçerik</a:t>
            </a:r>
          </a:p>
        </p:txBody>
      </p:sp>
      <p:sp>
        <p:nvSpPr>
          <p:cNvPr name="TextBox 5" id="5"/>
          <p:cNvSpPr txBox="true"/>
          <p:nvPr/>
        </p:nvSpPr>
        <p:spPr>
          <a:xfrm rot="0">
            <a:off x="6626809" y="2788787"/>
            <a:ext cx="1359656" cy="524466"/>
          </a:xfrm>
          <a:prstGeom prst="rect">
            <a:avLst/>
          </a:prstGeom>
        </p:spPr>
        <p:txBody>
          <a:bodyPr anchor="t" rtlCol="false" tIns="0" lIns="0" bIns="0" rIns="0">
            <a:spAutoFit/>
          </a:bodyPr>
          <a:lstStyle/>
          <a:p>
            <a:pPr algn="l">
              <a:lnSpc>
                <a:spcPts val="4198"/>
              </a:lnSpc>
            </a:pPr>
            <a:r>
              <a:rPr lang="en-US" b="true" sz="2999">
                <a:solidFill>
                  <a:srgbClr val="3F3F3F"/>
                </a:solidFill>
                <a:latin typeface="Times New Roman Bold"/>
                <a:ea typeface="Times New Roman Bold"/>
                <a:cs typeface="Times New Roman Bold"/>
                <a:sym typeface="Times New Roman Bold"/>
              </a:rPr>
              <a:t>Frekans</a:t>
            </a:r>
          </a:p>
        </p:txBody>
      </p:sp>
      <p:sp>
        <p:nvSpPr>
          <p:cNvPr name="TextBox 6" id="6"/>
          <p:cNvSpPr txBox="true"/>
          <p:nvPr/>
        </p:nvSpPr>
        <p:spPr>
          <a:xfrm rot="0">
            <a:off x="9220200" y="2522087"/>
            <a:ext cx="1424902" cy="1048341"/>
          </a:xfrm>
          <a:prstGeom prst="rect">
            <a:avLst/>
          </a:prstGeom>
        </p:spPr>
        <p:txBody>
          <a:bodyPr anchor="t" rtlCol="false" tIns="0" lIns="0" bIns="0" rIns="0">
            <a:spAutoFit/>
          </a:bodyPr>
          <a:lstStyle/>
          <a:p>
            <a:pPr algn="l">
              <a:lnSpc>
                <a:spcPts val="4123"/>
              </a:lnSpc>
            </a:pPr>
            <a:r>
              <a:rPr lang="en-US" b="true" sz="2999">
                <a:solidFill>
                  <a:srgbClr val="3F3F3F"/>
                </a:solidFill>
                <a:latin typeface="Times New Roman Bold"/>
                <a:ea typeface="Times New Roman Bold"/>
                <a:cs typeface="Times New Roman Bold"/>
                <a:sym typeface="Times New Roman Bold"/>
              </a:rPr>
              <a:t>Tahmini İzlenme</a:t>
            </a:r>
          </a:p>
        </p:txBody>
      </p:sp>
      <p:sp>
        <p:nvSpPr>
          <p:cNvPr name="TextBox 7" id="7"/>
          <p:cNvSpPr txBox="true"/>
          <p:nvPr/>
        </p:nvSpPr>
        <p:spPr>
          <a:xfrm rot="0">
            <a:off x="11813591" y="2522087"/>
            <a:ext cx="1510675" cy="1048341"/>
          </a:xfrm>
          <a:prstGeom prst="rect">
            <a:avLst/>
          </a:prstGeom>
        </p:spPr>
        <p:txBody>
          <a:bodyPr anchor="t" rtlCol="false" tIns="0" lIns="0" bIns="0" rIns="0">
            <a:spAutoFit/>
          </a:bodyPr>
          <a:lstStyle/>
          <a:p>
            <a:pPr algn="l">
              <a:lnSpc>
                <a:spcPts val="4123"/>
              </a:lnSpc>
            </a:pPr>
            <a:r>
              <a:rPr lang="en-US" b="true" sz="2999">
                <a:solidFill>
                  <a:srgbClr val="3F3F3F"/>
                </a:solidFill>
                <a:latin typeface="Times New Roman Bold"/>
                <a:ea typeface="Times New Roman Bold"/>
                <a:cs typeface="Times New Roman Bold"/>
                <a:sym typeface="Times New Roman Bold"/>
              </a:rPr>
              <a:t>Paylaşım Maliyeti</a:t>
            </a:r>
          </a:p>
        </p:txBody>
      </p:sp>
      <p:sp>
        <p:nvSpPr>
          <p:cNvPr name="TextBox 8" id="8"/>
          <p:cNvSpPr txBox="true"/>
          <p:nvPr/>
        </p:nvSpPr>
        <p:spPr>
          <a:xfrm rot="0">
            <a:off x="14406982" y="2788787"/>
            <a:ext cx="2255339" cy="524466"/>
          </a:xfrm>
          <a:prstGeom prst="rect">
            <a:avLst/>
          </a:prstGeom>
        </p:spPr>
        <p:txBody>
          <a:bodyPr anchor="t" rtlCol="false" tIns="0" lIns="0" bIns="0" rIns="0">
            <a:spAutoFit/>
          </a:bodyPr>
          <a:lstStyle/>
          <a:p>
            <a:pPr algn="l">
              <a:lnSpc>
                <a:spcPts val="4198"/>
              </a:lnSpc>
            </a:pPr>
            <a:r>
              <a:rPr lang="en-US" b="true" sz="2999">
                <a:solidFill>
                  <a:srgbClr val="3F3F3F"/>
                </a:solidFill>
                <a:latin typeface="Times New Roman Bold"/>
                <a:ea typeface="Times New Roman Bold"/>
                <a:cs typeface="Times New Roman Bold"/>
                <a:sym typeface="Times New Roman Bold"/>
              </a:rPr>
              <a:t>Toplam Fiyat</a:t>
            </a:r>
          </a:p>
        </p:txBody>
      </p:sp>
      <p:sp>
        <p:nvSpPr>
          <p:cNvPr name="TextBox 9" id="9"/>
          <p:cNvSpPr txBox="true"/>
          <p:nvPr/>
        </p:nvSpPr>
        <p:spPr>
          <a:xfrm rot="0">
            <a:off x="1440018" y="4570466"/>
            <a:ext cx="2488035" cy="341090"/>
          </a:xfrm>
          <a:prstGeom prst="rect">
            <a:avLst/>
          </a:prstGeom>
        </p:spPr>
        <p:txBody>
          <a:bodyPr anchor="t" rtlCol="false" tIns="0" lIns="0" bIns="0" rIns="0">
            <a:spAutoFit/>
          </a:bodyPr>
          <a:lstStyle/>
          <a:p>
            <a:pPr algn="l">
              <a:lnSpc>
                <a:spcPts val="2659"/>
              </a:lnSpc>
            </a:pPr>
            <a:r>
              <a:rPr lang="en-US" b="true" sz="1899">
                <a:solidFill>
                  <a:srgbClr val="000000"/>
                </a:solidFill>
                <a:latin typeface="Times New Roman Bold"/>
                <a:ea typeface="Times New Roman Bold"/>
                <a:cs typeface="Times New Roman Bold"/>
                <a:sym typeface="Times New Roman Bold"/>
              </a:rPr>
              <a:t>Fulden Darama Hurma</a:t>
            </a:r>
          </a:p>
        </p:txBody>
      </p:sp>
      <p:sp>
        <p:nvSpPr>
          <p:cNvPr name="TextBox 10" id="10"/>
          <p:cNvSpPr txBox="true"/>
          <p:nvPr/>
        </p:nvSpPr>
        <p:spPr>
          <a:xfrm rot="0">
            <a:off x="4033409" y="4523384"/>
            <a:ext cx="1271788"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2 Hikaye</a:t>
            </a:r>
          </a:p>
        </p:txBody>
      </p:sp>
      <p:sp>
        <p:nvSpPr>
          <p:cNvPr name="TextBox 11" id="11"/>
          <p:cNvSpPr txBox="true"/>
          <p:nvPr/>
        </p:nvSpPr>
        <p:spPr>
          <a:xfrm rot="0">
            <a:off x="4033409" y="7965834"/>
            <a:ext cx="1271788"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2 Hikaye</a:t>
            </a:r>
          </a:p>
        </p:txBody>
      </p:sp>
      <p:sp>
        <p:nvSpPr>
          <p:cNvPr name="TextBox 12" id="12"/>
          <p:cNvSpPr txBox="true"/>
          <p:nvPr/>
        </p:nvSpPr>
        <p:spPr>
          <a:xfrm rot="0">
            <a:off x="4033409" y="6008370"/>
            <a:ext cx="1643758" cy="927306"/>
          </a:xfrm>
          <a:prstGeom prst="rect">
            <a:avLst/>
          </a:prstGeom>
        </p:spPr>
        <p:txBody>
          <a:bodyPr anchor="t" rtlCol="false" tIns="0" lIns="0" bIns="0" rIns="0">
            <a:spAutoFit/>
          </a:bodyPr>
          <a:lstStyle/>
          <a:p>
            <a:pPr algn="l">
              <a:lnSpc>
                <a:spcPts val="3673"/>
              </a:lnSpc>
            </a:pPr>
            <a:r>
              <a:rPr lang="en-US" sz="2699">
                <a:solidFill>
                  <a:srgbClr val="3F3F3F"/>
                </a:solidFill>
                <a:latin typeface="Times New Roman"/>
                <a:ea typeface="Times New Roman"/>
                <a:cs typeface="Times New Roman"/>
                <a:sym typeface="Times New Roman"/>
              </a:rPr>
              <a:t>1 Hikaye+1 Reels</a:t>
            </a:r>
          </a:p>
        </p:txBody>
      </p:sp>
      <p:sp>
        <p:nvSpPr>
          <p:cNvPr name="TextBox 13" id="13"/>
          <p:cNvSpPr txBox="true"/>
          <p:nvPr/>
        </p:nvSpPr>
        <p:spPr>
          <a:xfrm rot="0">
            <a:off x="8896283" y="4523384"/>
            <a:ext cx="174831"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4</a:t>
            </a:r>
          </a:p>
        </p:txBody>
      </p:sp>
      <p:sp>
        <p:nvSpPr>
          <p:cNvPr name="TextBox 14" id="14"/>
          <p:cNvSpPr txBox="true"/>
          <p:nvPr/>
        </p:nvSpPr>
        <p:spPr>
          <a:xfrm rot="0">
            <a:off x="8896283" y="6244609"/>
            <a:ext cx="174831"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4</a:t>
            </a:r>
          </a:p>
        </p:txBody>
      </p:sp>
      <p:sp>
        <p:nvSpPr>
          <p:cNvPr name="TextBox 15" id="15"/>
          <p:cNvSpPr txBox="true"/>
          <p:nvPr/>
        </p:nvSpPr>
        <p:spPr>
          <a:xfrm rot="0">
            <a:off x="8896283" y="7965834"/>
            <a:ext cx="174831"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4</a:t>
            </a:r>
          </a:p>
        </p:txBody>
      </p:sp>
      <p:sp>
        <p:nvSpPr>
          <p:cNvPr name="TextBox 16" id="16"/>
          <p:cNvSpPr txBox="true"/>
          <p:nvPr/>
        </p:nvSpPr>
        <p:spPr>
          <a:xfrm rot="0">
            <a:off x="10547156" y="4523384"/>
            <a:ext cx="1136247"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400.000</a:t>
            </a:r>
          </a:p>
        </p:txBody>
      </p:sp>
      <p:sp>
        <p:nvSpPr>
          <p:cNvPr name="TextBox 17" id="17"/>
          <p:cNvSpPr txBox="true"/>
          <p:nvPr/>
        </p:nvSpPr>
        <p:spPr>
          <a:xfrm rot="0">
            <a:off x="10547156" y="6244609"/>
            <a:ext cx="1136247"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700.000</a:t>
            </a:r>
          </a:p>
        </p:txBody>
      </p:sp>
      <p:sp>
        <p:nvSpPr>
          <p:cNvPr name="TextBox 18" id="18"/>
          <p:cNvSpPr txBox="true"/>
          <p:nvPr/>
        </p:nvSpPr>
        <p:spPr>
          <a:xfrm rot="0">
            <a:off x="10547156" y="7965834"/>
            <a:ext cx="1136247"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250.000</a:t>
            </a:r>
          </a:p>
        </p:txBody>
      </p:sp>
      <p:sp>
        <p:nvSpPr>
          <p:cNvPr name="TextBox 19" id="19"/>
          <p:cNvSpPr txBox="true"/>
          <p:nvPr/>
        </p:nvSpPr>
        <p:spPr>
          <a:xfrm rot="0">
            <a:off x="13140547" y="4523384"/>
            <a:ext cx="1136247"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200.000</a:t>
            </a:r>
          </a:p>
        </p:txBody>
      </p:sp>
      <p:sp>
        <p:nvSpPr>
          <p:cNvPr name="TextBox 20" id="20"/>
          <p:cNvSpPr txBox="true"/>
          <p:nvPr/>
        </p:nvSpPr>
        <p:spPr>
          <a:xfrm rot="0">
            <a:off x="13140547" y="7965834"/>
            <a:ext cx="1136247"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140.000</a:t>
            </a:r>
          </a:p>
        </p:txBody>
      </p:sp>
      <p:sp>
        <p:nvSpPr>
          <p:cNvPr name="TextBox 21" id="21"/>
          <p:cNvSpPr txBox="true"/>
          <p:nvPr/>
        </p:nvSpPr>
        <p:spPr>
          <a:xfrm rot="0">
            <a:off x="12883515" y="6244609"/>
            <a:ext cx="1398451"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1.000.000</a:t>
            </a:r>
          </a:p>
        </p:txBody>
      </p:sp>
      <p:sp>
        <p:nvSpPr>
          <p:cNvPr name="TextBox 22" id="22"/>
          <p:cNvSpPr txBox="true"/>
          <p:nvPr/>
        </p:nvSpPr>
        <p:spPr>
          <a:xfrm rot="0">
            <a:off x="15733938" y="4523384"/>
            <a:ext cx="1136247"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800.000</a:t>
            </a:r>
          </a:p>
        </p:txBody>
      </p:sp>
      <p:sp>
        <p:nvSpPr>
          <p:cNvPr name="TextBox 23" id="23"/>
          <p:cNvSpPr txBox="true"/>
          <p:nvPr/>
        </p:nvSpPr>
        <p:spPr>
          <a:xfrm rot="0">
            <a:off x="15733938" y="7965834"/>
            <a:ext cx="1136247"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560.000</a:t>
            </a:r>
          </a:p>
        </p:txBody>
      </p:sp>
      <p:sp>
        <p:nvSpPr>
          <p:cNvPr name="TextBox 24" id="24"/>
          <p:cNvSpPr txBox="true"/>
          <p:nvPr/>
        </p:nvSpPr>
        <p:spPr>
          <a:xfrm rot="0">
            <a:off x="15476915" y="6244609"/>
            <a:ext cx="1398451" cy="470106"/>
          </a:xfrm>
          <a:prstGeom prst="rect">
            <a:avLst/>
          </a:prstGeom>
        </p:spPr>
        <p:txBody>
          <a:bodyPr anchor="t" rtlCol="false" tIns="0" lIns="0" bIns="0" rIns="0">
            <a:spAutoFit/>
          </a:bodyPr>
          <a:lstStyle/>
          <a:p>
            <a:pPr algn="l">
              <a:lnSpc>
                <a:spcPts val="3778"/>
              </a:lnSpc>
            </a:pPr>
            <a:r>
              <a:rPr lang="en-US" sz="2699">
                <a:solidFill>
                  <a:srgbClr val="3F3F3F"/>
                </a:solidFill>
                <a:latin typeface="Times New Roman"/>
                <a:ea typeface="Times New Roman"/>
                <a:cs typeface="Times New Roman"/>
                <a:sym typeface="Times New Roman"/>
              </a:rPr>
              <a:t>4.000.000</a:t>
            </a:r>
          </a:p>
        </p:txBody>
      </p:sp>
      <p:sp>
        <p:nvSpPr>
          <p:cNvPr name="TextBox 25" id="25"/>
          <p:cNvSpPr txBox="true"/>
          <p:nvPr/>
        </p:nvSpPr>
        <p:spPr>
          <a:xfrm rot="0">
            <a:off x="1440018" y="8008001"/>
            <a:ext cx="1597295" cy="415747"/>
          </a:xfrm>
          <a:prstGeom prst="rect">
            <a:avLst/>
          </a:prstGeom>
        </p:spPr>
        <p:txBody>
          <a:bodyPr anchor="t" rtlCol="false" tIns="0" lIns="0" bIns="0" rIns="0">
            <a:spAutoFit/>
          </a:bodyPr>
          <a:lstStyle/>
          <a:p>
            <a:pPr algn="l">
              <a:lnSpc>
                <a:spcPts val="3358"/>
              </a:lnSpc>
            </a:pPr>
            <a:r>
              <a:rPr lang="en-US" b="true" sz="2399">
                <a:solidFill>
                  <a:srgbClr val="000000"/>
                </a:solidFill>
                <a:latin typeface="Times New Roman Bold"/>
                <a:ea typeface="Times New Roman Bold"/>
                <a:cs typeface="Times New Roman Bold"/>
                <a:sym typeface="Times New Roman Bold"/>
              </a:rPr>
              <a:t>Seda Özkan</a:t>
            </a:r>
          </a:p>
        </p:txBody>
      </p:sp>
      <p:sp>
        <p:nvSpPr>
          <p:cNvPr name="TextBox 26" id="26"/>
          <p:cNvSpPr txBox="true"/>
          <p:nvPr/>
        </p:nvSpPr>
        <p:spPr>
          <a:xfrm rot="0">
            <a:off x="1440018" y="6286786"/>
            <a:ext cx="1648873" cy="415747"/>
          </a:xfrm>
          <a:prstGeom prst="rect">
            <a:avLst/>
          </a:prstGeom>
        </p:spPr>
        <p:txBody>
          <a:bodyPr anchor="t" rtlCol="false" tIns="0" lIns="0" bIns="0" rIns="0">
            <a:spAutoFit/>
          </a:bodyPr>
          <a:lstStyle/>
          <a:p>
            <a:pPr algn="l">
              <a:lnSpc>
                <a:spcPts val="3358"/>
              </a:lnSpc>
            </a:pPr>
            <a:r>
              <a:rPr lang="en-US" b="true" sz="2399">
                <a:solidFill>
                  <a:srgbClr val="000000"/>
                </a:solidFill>
                <a:latin typeface="Times New Roman Bold"/>
                <a:ea typeface="Times New Roman Bold"/>
                <a:cs typeface="Times New Roman Bold"/>
                <a:sym typeface="Times New Roman Bold"/>
              </a:rPr>
              <a:t>Kadir Ezildi</a:t>
            </a:r>
          </a:p>
        </p:txBody>
      </p:sp>
      <p:sp>
        <p:nvSpPr>
          <p:cNvPr name="TextBox 27" id="27"/>
          <p:cNvSpPr txBox="true"/>
          <p:nvPr/>
        </p:nvSpPr>
        <p:spPr>
          <a:xfrm rot="0">
            <a:off x="3124752" y="659549"/>
            <a:ext cx="12290803" cy="871052"/>
          </a:xfrm>
          <a:prstGeom prst="rect">
            <a:avLst/>
          </a:prstGeom>
        </p:spPr>
        <p:txBody>
          <a:bodyPr anchor="t" rtlCol="false" tIns="0" lIns="0" bIns="0" rIns="0">
            <a:spAutoFit/>
          </a:bodyPr>
          <a:lstStyle/>
          <a:p>
            <a:pPr algn="l">
              <a:lnSpc>
                <a:spcPts val="6999"/>
              </a:lnSpc>
            </a:pPr>
            <a:r>
              <a:rPr lang="en-US" b="true" sz="4999" spc="299">
                <a:solidFill>
                  <a:srgbClr val="000000"/>
                </a:solidFill>
                <a:latin typeface="Times New Roman Bold"/>
                <a:ea typeface="Times New Roman Bold"/>
                <a:cs typeface="Times New Roman Bold"/>
                <a:sym typeface="Times New Roman Bold"/>
              </a:rPr>
              <a:t>İnfluencer İşbirlikleri Fiyatlandırması </a:t>
            </a:r>
          </a:p>
        </p:txBody>
      </p:sp>
      <p:sp>
        <p:nvSpPr>
          <p:cNvPr name="TextBox 28" id="28"/>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1825" cy="10410825"/>
          </a:xfrm>
          <a:custGeom>
            <a:avLst/>
            <a:gdLst/>
            <a:ahLst/>
            <a:cxnLst/>
            <a:rect r="r" b="b" t="t" l="l"/>
            <a:pathLst>
              <a:path h="10410825" w="18411825">
                <a:moveTo>
                  <a:pt x="0" y="0"/>
                </a:moveTo>
                <a:lnTo>
                  <a:pt x="18411825" y="0"/>
                </a:lnTo>
                <a:lnTo>
                  <a:pt x="18411825" y="10410825"/>
                </a:lnTo>
                <a:lnTo>
                  <a:pt x="0" y="10410825"/>
                </a:lnTo>
                <a:lnTo>
                  <a:pt x="0" y="0"/>
                </a:lnTo>
                <a:close/>
              </a:path>
            </a:pathLst>
          </a:custGeom>
          <a:blipFill>
            <a:blip r:embed="rId2"/>
            <a:stretch>
              <a:fillRect l="0" t="0" r="0" b="0"/>
            </a:stretch>
          </a:blipFill>
        </p:spPr>
      </p:sp>
      <p:sp>
        <p:nvSpPr>
          <p:cNvPr name="Freeform 3" id="3"/>
          <p:cNvSpPr/>
          <p:nvPr/>
        </p:nvSpPr>
        <p:spPr>
          <a:xfrm flipH="false" flipV="false" rot="0">
            <a:off x="12276344" y="5304044"/>
            <a:ext cx="4981575" cy="4981575"/>
          </a:xfrm>
          <a:custGeom>
            <a:avLst/>
            <a:gdLst/>
            <a:ahLst/>
            <a:cxnLst/>
            <a:rect r="r" b="b" t="t" l="l"/>
            <a:pathLst>
              <a:path h="4981575" w="4981575">
                <a:moveTo>
                  <a:pt x="0" y="0"/>
                </a:moveTo>
                <a:lnTo>
                  <a:pt x="4981575" y="0"/>
                </a:lnTo>
                <a:lnTo>
                  <a:pt x="4981575" y="4981575"/>
                </a:lnTo>
                <a:lnTo>
                  <a:pt x="0" y="4981575"/>
                </a:lnTo>
                <a:lnTo>
                  <a:pt x="0" y="0"/>
                </a:lnTo>
                <a:close/>
              </a:path>
            </a:pathLst>
          </a:custGeom>
          <a:blipFill>
            <a:blip r:embed="rId3"/>
            <a:stretch>
              <a:fillRect l="0" t="0" r="0" b="0"/>
            </a:stretch>
          </a:blipFill>
        </p:spPr>
      </p:sp>
      <p:sp>
        <p:nvSpPr>
          <p:cNvPr name="TextBox 4" id="4"/>
          <p:cNvSpPr txBox="true"/>
          <p:nvPr/>
        </p:nvSpPr>
        <p:spPr>
          <a:xfrm rot="0">
            <a:off x="1028700" y="654625"/>
            <a:ext cx="4641047" cy="871052"/>
          </a:xfrm>
          <a:prstGeom prst="rect">
            <a:avLst/>
          </a:prstGeom>
        </p:spPr>
        <p:txBody>
          <a:bodyPr anchor="t" rtlCol="false" tIns="0" lIns="0" bIns="0" rIns="0">
            <a:spAutoFit/>
          </a:bodyPr>
          <a:lstStyle/>
          <a:p>
            <a:pPr algn="l">
              <a:lnSpc>
                <a:spcPts val="6999"/>
              </a:lnSpc>
            </a:pPr>
            <a:r>
              <a:rPr lang="en-US" b="true" sz="4999">
                <a:solidFill>
                  <a:srgbClr val="C00000"/>
                </a:solidFill>
                <a:latin typeface="Times New Roman Bold"/>
                <a:ea typeface="Times New Roman Bold"/>
                <a:cs typeface="Times New Roman Bold"/>
                <a:sym typeface="Times New Roman Bold"/>
              </a:rPr>
              <a:t>MİSYONUMUZ</a:t>
            </a:r>
          </a:p>
        </p:txBody>
      </p:sp>
      <p:sp>
        <p:nvSpPr>
          <p:cNvPr name="TextBox 5" id="5"/>
          <p:cNvSpPr txBox="true"/>
          <p:nvPr/>
        </p:nvSpPr>
        <p:spPr>
          <a:xfrm rot="0">
            <a:off x="900684" y="2029777"/>
            <a:ext cx="15893024" cy="4326226"/>
          </a:xfrm>
          <a:prstGeom prst="rect">
            <a:avLst/>
          </a:prstGeom>
        </p:spPr>
        <p:txBody>
          <a:bodyPr anchor="t" rtlCol="false" tIns="0" lIns="0" bIns="0" rIns="0">
            <a:spAutoFit/>
          </a:bodyPr>
          <a:lstStyle/>
          <a:p>
            <a:pPr algn="l">
              <a:lnSpc>
                <a:spcPts val="6899"/>
              </a:lnSpc>
            </a:pPr>
            <a:r>
              <a:rPr lang="en-US" sz="3900">
                <a:solidFill>
                  <a:srgbClr val="404040"/>
                </a:solidFill>
                <a:latin typeface="Times New Roman"/>
                <a:ea typeface="Times New Roman"/>
                <a:cs typeface="Times New Roman"/>
                <a:sym typeface="Times New Roman"/>
              </a:rPr>
              <a:t>Yaratıcı fikirleri stratejik düşünceyle birleştirerek markaların hedef kitleleriyle güçlü, anlamlı ve kalıcı bağlar kurmasını sağlamayı misyon biliyoruz. Her projede özgünlük, estetik ve etkiyi ön planda tutarak müşterilerimizin iletişim gücünü artırmak; markaları yalnızca görünür değil, hatırlanır kılmak için çabalıyoruz.</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25354" y="2064153"/>
            <a:ext cx="17040225" cy="7496175"/>
          </a:xfrm>
          <a:custGeom>
            <a:avLst/>
            <a:gdLst/>
            <a:ahLst/>
            <a:cxnLst/>
            <a:rect r="r" b="b" t="t" l="l"/>
            <a:pathLst>
              <a:path h="7496175" w="17040225">
                <a:moveTo>
                  <a:pt x="0" y="0"/>
                </a:moveTo>
                <a:lnTo>
                  <a:pt x="17040225" y="0"/>
                </a:lnTo>
                <a:lnTo>
                  <a:pt x="17040225" y="7496175"/>
                </a:lnTo>
                <a:lnTo>
                  <a:pt x="0" y="7496175"/>
                </a:lnTo>
                <a:lnTo>
                  <a:pt x="0" y="0"/>
                </a:lnTo>
                <a:close/>
              </a:path>
            </a:pathLst>
          </a:custGeom>
          <a:blipFill>
            <a:blip r:embed="rId2"/>
            <a:stretch>
              <a:fillRect l="0" t="0" r="0" b="0"/>
            </a:stretch>
          </a:blipFill>
        </p:spPr>
      </p:sp>
      <p:sp>
        <p:nvSpPr>
          <p:cNvPr name="TextBox 3" id="3"/>
          <p:cNvSpPr txBox="true"/>
          <p:nvPr/>
        </p:nvSpPr>
        <p:spPr>
          <a:xfrm rot="0">
            <a:off x="769782" y="2450287"/>
            <a:ext cx="737568" cy="430768"/>
          </a:xfrm>
          <a:prstGeom prst="rect">
            <a:avLst/>
          </a:prstGeom>
        </p:spPr>
        <p:txBody>
          <a:bodyPr anchor="t" rtlCol="false" tIns="0" lIns="0" bIns="0" rIns="0">
            <a:spAutoFit/>
          </a:bodyPr>
          <a:lstStyle/>
          <a:p>
            <a:pPr algn="l">
              <a:lnSpc>
                <a:spcPts val="3499"/>
              </a:lnSpc>
            </a:pPr>
            <a:r>
              <a:rPr lang="en-US" b="true" sz="2499">
                <a:solidFill>
                  <a:srgbClr val="3F3F3F"/>
                </a:solidFill>
                <a:latin typeface="Times New Roman Bold"/>
                <a:ea typeface="Times New Roman Bold"/>
                <a:cs typeface="Times New Roman Bold"/>
                <a:sym typeface="Times New Roman Bold"/>
              </a:rPr>
              <a:t>Şehir</a:t>
            </a:r>
          </a:p>
        </p:txBody>
      </p:sp>
      <p:sp>
        <p:nvSpPr>
          <p:cNvPr name="TextBox 4" id="4"/>
          <p:cNvSpPr txBox="true"/>
          <p:nvPr/>
        </p:nvSpPr>
        <p:spPr>
          <a:xfrm rot="0">
            <a:off x="769782" y="8103499"/>
            <a:ext cx="773144" cy="430768"/>
          </a:xfrm>
          <a:prstGeom prst="rect">
            <a:avLst/>
          </a:prstGeom>
        </p:spPr>
        <p:txBody>
          <a:bodyPr anchor="t" rtlCol="false" tIns="0" lIns="0" bIns="0" rIns="0">
            <a:spAutoFit/>
          </a:bodyPr>
          <a:lstStyle/>
          <a:p>
            <a:pPr algn="l">
              <a:lnSpc>
                <a:spcPts val="3499"/>
              </a:lnSpc>
            </a:pPr>
            <a:r>
              <a:rPr lang="en-US" b="true" sz="2499">
                <a:solidFill>
                  <a:srgbClr val="000000"/>
                </a:solidFill>
                <a:latin typeface="Times New Roman Bold"/>
                <a:ea typeface="Times New Roman Bold"/>
                <a:cs typeface="Times New Roman Bold"/>
                <a:sym typeface="Times New Roman Bold"/>
              </a:rPr>
              <a:t>İzmir</a:t>
            </a:r>
          </a:p>
        </p:txBody>
      </p:sp>
      <p:sp>
        <p:nvSpPr>
          <p:cNvPr name="TextBox 5" id="5"/>
          <p:cNvSpPr txBox="true"/>
          <p:nvPr/>
        </p:nvSpPr>
        <p:spPr>
          <a:xfrm rot="0">
            <a:off x="769782" y="6523892"/>
            <a:ext cx="1061523" cy="430768"/>
          </a:xfrm>
          <a:prstGeom prst="rect">
            <a:avLst/>
          </a:prstGeom>
        </p:spPr>
        <p:txBody>
          <a:bodyPr anchor="t" rtlCol="false" tIns="0" lIns="0" bIns="0" rIns="0">
            <a:spAutoFit/>
          </a:bodyPr>
          <a:lstStyle/>
          <a:p>
            <a:pPr algn="l">
              <a:lnSpc>
                <a:spcPts val="3499"/>
              </a:lnSpc>
            </a:pPr>
            <a:r>
              <a:rPr lang="en-US" b="true" sz="2499">
                <a:solidFill>
                  <a:srgbClr val="000000"/>
                </a:solidFill>
                <a:latin typeface="Times New Roman Bold"/>
                <a:ea typeface="Times New Roman Bold"/>
                <a:cs typeface="Times New Roman Bold"/>
                <a:sym typeface="Times New Roman Bold"/>
              </a:rPr>
              <a:t>Ankara</a:t>
            </a:r>
          </a:p>
        </p:txBody>
      </p:sp>
      <p:sp>
        <p:nvSpPr>
          <p:cNvPr name="TextBox 6" id="6"/>
          <p:cNvSpPr txBox="true"/>
          <p:nvPr/>
        </p:nvSpPr>
        <p:spPr>
          <a:xfrm rot="0">
            <a:off x="769782" y="4154491"/>
            <a:ext cx="1151963" cy="430768"/>
          </a:xfrm>
          <a:prstGeom prst="rect">
            <a:avLst/>
          </a:prstGeom>
        </p:spPr>
        <p:txBody>
          <a:bodyPr anchor="t" rtlCol="false" tIns="0" lIns="0" bIns="0" rIns="0">
            <a:spAutoFit/>
          </a:bodyPr>
          <a:lstStyle/>
          <a:p>
            <a:pPr algn="l">
              <a:lnSpc>
                <a:spcPts val="3499"/>
              </a:lnSpc>
            </a:pPr>
            <a:r>
              <a:rPr lang="en-US" b="true" sz="2499">
                <a:solidFill>
                  <a:srgbClr val="000000"/>
                </a:solidFill>
                <a:latin typeface="Times New Roman Bold"/>
                <a:ea typeface="Times New Roman Bold"/>
                <a:cs typeface="Times New Roman Bold"/>
                <a:sym typeface="Times New Roman Bold"/>
              </a:rPr>
              <a:t>İstanbul</a:t>
            </a:r>
          </a:p>
        </p:txBody>
      </p:sp>
      <p:sp>
        <p:nvSpPr>
          <p:cNvPr name="TextBox 7" id="7"/>
          <p:cNvSpPr txBox="true"/>
          <p:nvPr/>
        </p:nvSpPr>
        <p:spPr>
          <a:xfrm rot="0">
            <a:off x="3359248" y="2450287"/>
            <a:ext cx="2113397" cy="430768"/>
          </a:xfrm>
          <a:prstGeom prst="rect">
            <a:avLst/>
          </a:prstGeom>
        </p:spPr>
        <p:txBody>
          <a:bodyPr anchor="t" rtlCol="false" tIns="0" lIns="0" bIns="0" rIns="0">
            <a:spAutoFit/>
          </a:bodyPr>
          <a:lstStyle/>
          <a:p>
            <a:pPr algn="l">
              <a:lnSpc>
                <a:spcPts val="3499"/>
              </a:lnSpc>
            </a:pPr>
            <a:r>
              <a:rPr lang="en-US" b="true" sz="2499">
                <a:solidFill>
                  <a:srgbClr val="3F3F3F"/>
                </a:solidFill>
                <a:latin typeface="Times New Roman Bold"/>
                <a:ea typeface="Times New Roman Bold"/>
                <a:cs typeface="Times New Roman Bold"/>
                <a:sym typeface="Times New Roman Bold"/>
              </a:rPr>
              <a:t>Uygulama Yeri</a:t>
            </a:r>
          </a:p>
        </p:txBody>
      </p:sp>
      <p:sp>
        <p:nvSpPr>
          <p:cNvPr name="TextBox 8" id="8"/>
          <p:cNvSpPr txBox="true"/>
          <p:nvPr/>
        </p:nvSpPr>
        <p:spPr>
          <a:xfrm rot="0">
            <a:off x="6918693" y="2229622"/>
            <a:ext cx="1421216" cy="1485262"/>
          </a:xfrm>
          <a:prstGeom prst="rect">
            <a:avLst/>
          </a:prstGeom>
        </p:spPr>
        <p:txBody>
          <a:bodyPr anchor="t" rtlCol="false" tIns="0" lIns="0" bIns="0" rIns="0">
            <a:spAutoFit/>
          </a:bodyPr>
          <a:lstStyle/>
          <a:p>
            <a:pPr algn="l">
              <a:lnSpc>
                <a:spcPts val="3449"/>
              </a:lnSpc>
            </a:pPr>
            <a:r>
              <a:rPr lang="en-US" b="true" sz="2499">
                <a:solidFill>
                  <a:srgbClr val="3F3F3F"/>
                </a:solidFill>
                <a:latin typeface="Times New Roman Bold"/>
                <a:ea typeface="Times New Roman Bold"/>
                <a:cs typeface="Times New Roman Bold"/>
                <a:sym typeface="Times New Roman Bold"/>
              </a:rPr>
              <a:t>Uygulama Zamanı</a:t>
            </a:r>
          </a:p>
          <a:p>
            <a:pPr algn="l">
              <a:lnSpc>
                <a:spcPts val="6498"/>
              </a:lnSpc>
            </a:pPr>
            <a:r>
              <a:rPr lang="en-US" sz="2599">
                <a:solidFill>
                  <a:srgbClr val="000000"/>
                </a:solidFill>
                <a:latin typeface="Times New Roman"/>
                <a:ea typeface="Times New Roman"/>
                <a:cs typeface="Times New Roman"/>
                <a:sym typeface="Times New Roman"/>
              </a:rPr>
              <a:t>Kasım</a:t>
            </a:r>
          </a:p>
        </p:txBody>
      </p:sp>
      <p:sp>
        <p:nvSpPr>
          <p:cNvPr name="TextBox 9" id="9"/>
          <p:cNvSpPr txBox="true"/>
          <p:nvPr/>
        </p:nvSpPr>
        <p:spPr>
          <a:xfrm rot="0">
            <a:off x="12097626" y="2450287"/>
            <a:ext cx="4921834" cy="430768"/>
          </a:xfrm>
          <a:prstGeom prst="rect">
            <a:avLst/>
          </a:prstGeom>
        </p:spPr>
        <p:txBody>
          <a:bodyPr anchor="t" rtlCol="false" tIns="0" lIns="0" bIns="0" rIns="0">
            <a:spAutoFit/>
          </a:bodyPr>
          <a:lstStyle/>
          <a:p>
            <a:pPr algn="l">
              <a:lnSpc>
                <a:spcPts val="3499"/>
              </a:lnSpc>
            </a:pPr>
            <a:r>
              <a:rPr lang="en-US" b="true" sz="2499" spc="4">
                <a:solidFill>
                  <a:srgbClr val="000000"/>
                </a:solidFill>
                <a:latin typeface="Times New Roman Bold"/>
                <a:ea typeface="Times New Roman Bold"/>
                <a:cs typeface="Times New Roman Bold"/>
                <a:sym typeface="Times New Roman Bold"/>
              </a:rPr>
              <a:t>Haftalık Mecra FiyatıToplam Fiyat</a:t>
            </a:r>
          </a:p>
        </p:txBody>
      </p:sp>
      <p:sp>
        <p:nvSpPr>
          <p:cNvPr name="TextBox 10" id="10"/>
          <p:cNvSpPr txBox="true"/>
          <p:nvPr/>
        </p:nvSpPr>
        <p:spPr>
          <a:xfrm rot="0">
            <a:off x="6918693" y="3869245"/>
            <a:ext cx="879110" cy="721900"/>
          </a:xfrm>
          <a:prstGeom prst="rect">
            <a:avLst/>
          </a:prstGeom>
        </p:spPr>
        <p:txBody>
          <a:bodyPr anchor="t" rtlCol="false" tIns="0" lIns="0" bIns="0" rIns="0">
            <a:spAutoFit/>
          </a:bodyPr>
          <a:lstStyle/>
          <a:p>
            <a:pPr algn="l">
              <a:lnSpc>
                <a:spcPts val="6498"/>
              </a:lnSpc>
            </a:pPr>
            <a:r>
              <a:rPr lang="en-US" sz="2599">
                <a:solidFill>
                  <a:srgbClr val="000000"/>
                </a:solidFill>
                <a:latin typeface="Times New Roman"/>
                <a:ea typeface="Times New Roman"/>
                <a:cs typeface="Times New Roman"/>
                <a:sym typeface="Times New Roman"/>
              </a:rPr>
              <a:t>Kasım</a:t>
            </a:r>
          </a:p>
        </p:txBody>
      </p:sp>
      <p:sp>
        <p:nvSpPr>
          <p:cNvPr name="TextBox 11" id="11"/>
          <p:cNvSpPr txBox="true"/>
          <p:nvPr/>
        </p:nvSpPr>
        <p:spPr>
          <a:xfrm rot="0">
            <a:off x="6918693" y="4706674"/>
            <a:ext cx="879110" cy="674275"/>
          </a:xfrm>
          <a:prstGeom prst="rect">
            <a:avLst/>
          </a:prstGeom>
        </p:spPr>
        <p:txBody>
          <a:bodyPr anchor="t" rtlCol="false" tIns="0" lIns="0" bIns="0" rIns="0">
            <a:spAutoFit/>
          </a:bodyPr>
          <a:lstStyle/>
          <a:p>
            <a:pPr algn="l">
              <a:lnSpc>
                <a:spcPts val="5939"/>
              </a:lnSpc>
            </a:pPr>
            <a:r>
              <a:rPr lang="en-US" sz="2599">
                <a:solidFill>
                  <a:srgbClr val="000000"/>
                </a:solidFill>
                <a:latin typeface="Times New Roman"/>
                <a:ea typeface="Times New Roman"/>
                <a:cs typeface="Times New Roman"/>
                <a:sym typeface="Times New Roman"/>
              </a:rPr>
              <a:t>Kasım</a:t>
            </a:r>
          </a:p>
        </p:txBody>
      </p:sp>
      <p:sp>
        <p:nvSpPr>
          <p:cNvPr name="TextBox 12" id="12"/>
          <p:cNvSpPr txBox="true"/>
          <p:nvPr/>
        </p:nvSpPr>
        <p:spPr>
          <a:xfrm rot="0">
            <a:off x="6918693" y="5448843"/>
            <a:ext cx="879110" cy="721900"/>
          </a:xfrm>
          <a:prstGeom prst="rect">
            <a:avLst/>
          </a:prstGeom>
        </p:spPr>
        <p:txBody>
          <a:bodyPr anchor="t" rtlCol="false" tIns="0" lIns="0" bIns="0" rIns="0">
            <a:spAutoFit/>
          </a:bodyPr>
          <a:lstStyle/>
          <a:p>
            <a:pPr algn="l">
              <a:lnSpc>
                <a:spcPts val="6498"/>
              </a:lnSpc>
            </a:pPr>
            <a:r>
              <a:rPr lang="en-US" sz="2599">
                <a:solidFill>
                  <a:srgbClr val="000000"/>
                </a:solidFill>
                <a:latin typeface="Times New Roman"/>
                <a:ea typeface="Times New Roman"/>
                <a:cs typeface="Times New Roman"/>
                <a:sym typeface="Times New Roman"/>
              </a:rPr>
              <a:t>Kasım</a:t>
            </a:r>
          </a:p>
        </p:txBody>
      </p:sp>
      <p:sp>
        <p:nvSpPr>
          <p:cNvPr name="TextBox 13" id="13"/>
          <p:cNvSpPr txBox="true"/>
          <p:nvPr/>
        </p:nvSpPr>
        <p:spPr>
          <a:xfrm rot="0">
            <a:off x="6918693" y="6286271"/>
            <a:ext cx="879110" cy="674275"/>
          </a:xfrm>
          <a:prstGeom prst="rect">
            <a:avLst/>
          </a:prstGeom>
        </p:spPr>
        <p:txBody>
          <a:bodyPr anchor="t" rtlCol="false" tIns="0" lIns="0" bIns="0" rIns="0">
            <a:spAutoFit/>
          </a:bodyPr>
          <a:lstStyle/>
          <a:p>
            <a:pPr algn="l">
              <a:lnSpc>
                <a:spcPts val="5939"/>
              </a:lnSpc>
            </a:pPr>
            <a:r>
              <a:rPr lang="en-US" sz="2599">
                <a:solidFill>
                  <a:srgbClr val="000000"/>
                </a:solidFill>
                <a:latin typeface="Times New Roman"/>
                <a:ea typeface="Times New Roman"/>
                <a:cs typeface="Times New Roman"/>
                <a:sym typeface="Times New Roman"/>
              </a:rPr>
              <a:t>Kasım</a:t>
            </a:r>
          </a:p>
        </p:txBody>
      </p:sp>
      <p:sp>
        <p:nvSpPr>
          <p:cNvPr name="TextBox 14" id="14"/>
          <p:cNvSpPr txBox="true"/>
          <p:nvPr/>
        </p:nvSpPr>
        <p:spPr>
          <a:xfrm rot="0">
            <a:off x="6918693" y="7028450"/>
            <a:ext cx="879110" cy="721900"/>
          </a:xfrm>
          <a:prstGeom prst="rect">
            <a:avLst/>
          </a:prstGeom>
        </p:spPr>
        <p:txBody>
          <a:bodyPr anchor="t" rtlCol="false" tIns="0" lIns="0" bIns="0" rIns="0">
            <a:spAutoFit/>
          </a:bodyPr>
          <a:lstStyle/>
          <a:p>
            <a:pPr algn="l">
              <a:lnSpc>
                <a:spcPts val="6498"/>
              </a:lnSpc>
            </a:pPr>
            <a:r>
              <a:rPr lang="en-US" sz="2599">
                <a:solidFill>
                  <a:srgbClr val="000000"/>
                </a:solidFill>
                <a:latin typeface="Times New Roman"/>
                <a:ea typeface="Times New Roman"/>
                <a:cs typeface="Times New Roman"/>
                <a:sym typeface="Times New Roman"/>
              </a:rPr>
              <a:t>Kasım</a:t>
            </a:r>
          </a:p>
        </p:txBody>
      </p:sp>
      <p:sp>
        <p:nvSpPr>
          <p:cNvPr name="TextBox 15" id="15"/>
          <p:cNvSpPr txBox="true"/>
          <p:nvPr/>
        </p:nvSpPr>
        <p:spPr>
          <a:xfrm rot="0">
            <a:off x="6918693" y="7865878"/>
            <a:ext cx="879110" cy="674275"/>
          </a:xfrm>
          <a:prstGeom prst="rect">
            <a:avLst/>
          </a:prstGeom>
        </p:spPr>
        <p:txBody>
          <a:bodyPr anchor="t" rtlCol="false" tIns="0" lIns="0" bIns="0" rIns="0">
            <a:spAutoFit/>
          </a:bodyPr>
          <a:lstStyle/>
          <a:p>
            <a:pPr algn="l">
              <a:lnSpc>
                <a:spcPts val="5939"/>
              </a:lnSpc>
            </a:pPr>
            <a:r>
              <a:rPr lang="en-US" sz="2599">
                <a:solidFill>
                  <a:srgbClr val="000000"/>
                </a:solidFill>
                <a:latin typeface="Times New Roman"/>
                <a:ea typeface="Times New Roman"/>
                <a:cs typeface="Times New Roman"/>
                <a:sym typeface="Times New Roman"/>
              </a:rPr>
              <a:t>Kasım</a:t>
            </a:r>
          </a:p>
        </p:txBody>
      </p:sp>
      <p:sp>
        <p:nvSpPr>
          <p:cNvPr name="TextBox 16" id="16"/>
          <p:cNvSpPr txBox="true"/>
          <p:nvPr/>
        </p:nvSpPr>
        <p:spPr>
          <a:xfrm rot="0">
            <a:off x="6918693" y="8608047"/>
            <a:ext cx="879110" cy="721900"/>
          </a:xfrm>
          <a:prstGeom prst="rect">
            <a:avLst/>
          </a:prstGeom>
        </p:spPr>
        <p:txBody>
          <a:bodyPr anchor="t" rtlCol="false" tIns="0" lIns="0" bIns="0" rIns="0">
            <a:spAutoFit/>
          </a:bodyPr>
          <a:lstStyle/>
          <a:p>
            <a:pPr algn="l">
              <a:lnSpc>
                <a:spcPts val="6498"/>
              </a:lnSpc>
            </a:pPr>
            <a:r>
              <a:rPr lang="en-US" sz="2599">
                <a:solidFill>
                  <a:srgbClr val="000000"/>
                </a:solidFill>
                <a:latin typeface="Times New Roman"/>
                <a:ea typeface="Times New Roman"/>
                <a:cs typeface="Times New Roman"/>
                <a:sym typeface="Times New Roman"/>
              </a:rPr>
              <a:t>Kasım</a:t>
            </a:r>
          </a:p>
        </p:txBody>
      </p:sp>
      <p:sp>
        <p:nvSpPr>
          <p:cNvPr name="TextBox 17" id="17"/>
          <p:cNvSpPr txBox="true"/>
          <p:nvPr/>
        </p:nvSpPr>
        <p:spPr>
          <a:xfrm rot="0">
            <a:off x="9508160" y="3098492"/>
            <a:ext cx="1000258"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a:t>
            </a:r>
          </a:p>
        </p:txBody>
      </p:sp>
      <p:sp>
        <p:nvSpPr>
          <p:cNvPr name="TextBox 18" id="18"/>
          <p:cNvSpPr txBox="true"/>
          <p:nvPr/>
        </p:nvSpPr>
        <p:spPr>
          <a:xfrm rot="0">
            <a:off x="9508160" y="3888295"/>
            <a:ext cx="1000258"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a:t>
            </a:r>
          </a:p>
        </p:txBody>
      </p:sp>
      <p:sp>
        <p:nvSpPr>
          <p:cNvPr name="TextBox 19" id="19"/>
          <p:cNvSpPr txBox="true"/>
          <p:nvPr/>
        </p:nvSpPr>
        <p:spPr>
          <a:xfrm rot="0">
            <a:off x="9508160" y="4678099"/>
            <a:ext cx="1000258"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a:t>
            </a:r>
          </a:p>
        </p:txBody>
      </p:sp>
      <p:sp>
        <p:nvSpPr>
          <p:cNvPr name="TextBox 20" id="20"/>
          <p:cNvSpPr txBox="true"/>
          <p:nvPr/>
        </p:nvSpPr>
        <p:spPr>
          <a:xfrm rot="0">
            <a:off x="9508160" y="5467893"/>
            <a:ext cx="1000258"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a:t>
            </a:r>
          </a:p>
        </p:txBody>
      </p:sp>
      <p:sp>
        <p:nvSpPr>
          <p:cNvPr name="TextBox 21" id="21"/>
          <p:cNvSpPr txBox="true"/>
          <p:nvPr/>
        </p:nvSpPr>
        <p:spPr>
          <a:xfrm rot="0">
            <a:off x="9508160" y="6257696"/>
            <a:ext cx="1000258"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a:t>
            </a:r>
          </a:p>
        </p:txBody>
      </p:sp>
      <p:sp>
        <p:nvSpPr>
          <p:cNvPr name="TextBox 22" id="22"/>
          <p:cNvSpPr txBox="true"/>
          <p:nvPr/>
        </p:nvSpPr>
        <p:spPr>
          <a:xfrm rot="0">
            <a:off x="9508160" y="7047500"/>
            <a:ext cx="1000258"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a:t>
            </a:r>
          </a:p>
        </p:txBody>
      </p:sp>
      <p:sp>
        <p:nvSpPr>
          <p:cNvPr name="TextBox 23" id="23"/>
          <p:cNvSpPr txBox="true"/>
          <p:nvPr/>
        </p:nvSpPr>
        <p:spPr>
          <a:xfrm rot="0">
            <a:off x="9508160" y="7837303"/>
            <a:ext cx="1084574"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 </a:t>
            </a:r>
          </a:p>
        </p:txBody>
      </p:sp>
      <p:sp>
        <p:nvSpPr>
          <p:cNvPr name="TextBox 24" id="24"/>
          <p:cNvSpPr txBox="true"/>
          <p:nvPr/>
        </p:nvSpPr>
        <p:spPr>
          <a:xfrm rot="0">
            <a:off x="9508160" y="8627097"/>
            <a:ext cx="1000258"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3 Hafta</a:t>
            </a:r>
          </a:p>
        </p:txBody>
      </p:sp>
      <p:sp>
        <p:nvSpPr>
          <p:cNvPr name="TextBox 25" id="25"/>
          <p:cNvSpPr txBox="true"/>
          <p:nvPr/>
        </p:nvSpPr>
        <p:spPr>
          <a:xfrm rot="0">
            <a:off x="14020781" y="3098492"/>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32.000</a:t>
            </a:r>
          </a:p>
        </p:txBody>
      </p:sp>
      <p:sp>
        <p:nvSpPr>
          <p:cNvPr name="TextBox 26" id="26"/>
          <p:cNvSpPr txBox="true"/>
          <p:nvPr/>
        </p:nvSpPr>
        <p:spPr>
          <a:xfrm rot="0">
            <a:off x="14020781" y="3888295"/>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40.000</a:t>
            </a:r>
          </a:p>
        </p:txBody>
      </p:sp>
      <p:sp>
        <p:nvSpPr>
          <p:cNvPr name="TextBox 27" id="27"/>
          <p:cNvSpPr txBox="true"/>
          <p:nvPr/>
        </p:nvSpPr>
        <p:spPr>
          <a:xfrm rot="0">
            <a:off x="14020781" y="4678099"/>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30.000</a:t>
            </a:r>
          </a:p>
        </p:txBody>
      </p:sp>
      <p:sp>
        <p:nvSpPr>
          <p:cNvPr name="TextBox 28" id="28"/>
          <p:cNvSpPr txBox="true"/>
          <p:nvPr/>
        </p:nvSpPr>
        <p:spPr>
          <a:xfrm rot="0">
            <a:off x="14020781" y="5467893"/>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28.000</a:t>
            </a:r>
          </a:p>
        </p:txBody>
      </p:sp>
      <p:sp>
        <p:nvSpPr>
          <p:cNvPr name="TextBox 29" id="29"/>
          <p:cNvSpPr txBox="true"/>
          <p:nvPr/>
        </p:nvSpPr>
        <p:spPr>
          <a:xfrm rot="0">
            <a:off x="14020781" y="6257696"/>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27.000</a:t>
            </a:r>
          </a:p>
        </p:txBody>
      </p:sp>
      <p:sp>
        <p:nvSpPr>
          <p:cNvPr name="TextBox 30" id="30"/>
          <p:cNvSpPr txBox="true"/>
          <p:nvPr/>
        </p:nvSpPr>
        <p:spPr>
          <a:xfrm rot="0">
            <a:off x="14020781" y="7047500"/>
            <a:ext cx="925954"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25.000</a:t>
            </a:r>
          </a:p>
        </p:txBody>
      </p:sp>
      <p:sp>
        <p:nvSpPr>
          <p:cNvPr name="TextBox 31" id="31"/>
          <p:cNvSpPr txBox="true"/>
          <p:nvPr/>
        </p:nvSpPr>
        <p:spPr>
          <a:xfrm rot="0">
            <a:off x="14020781" y="7837303"/>
            <a:ext cx="925954"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23.000</a:t>
            </a:r>
          </a:p>
        </p:txBody>
      </p:sp>
      <p:sp>
        <p:nvSpPr>
          <p:cNvPr name="TextBox 32" id="32"/>
          <p:cNvSpPr txBox="true"/>
          <p:nvPr/>
        </p:nvSpPr>
        <p:spPr>
          <a:xfrm rot="0">
            <a:off x="14020781" y="8627097"/>
            <a:ext cx="925954"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23.000</a:t>
            </a:r>
          </a:p>
        </p:txBody>
      </p:sp>
      <p:sp>
        <p:nvSpPr>
          <p:cNvPr name="TextBox 33" id="33"/>
          <p:cNvSpPr txBox="true"/>
          <p:nvPr/>
        </p:nvSpPr>
        <p:spPr>
          <a:xfrm rot="0">
            <a:off x="16610362" y="3098492"/>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96.000</a:t>
            </a:r>
          </a:p>
        </p:txBody>
      </p:sp>
      <p:sp>
        <p:nvSpPr>
          <p:cNvPr name="TextBox 34" id="34"/>
          <p:cNvSpPr txBox="true"/>
          <p:nvPr/>
        </p:nvSpPr>
        <p:spPr>
          <a:xfrm rot="0">
            <a:off x="16445313" y="3888295"/>
            <a:ext cx="1094299"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120.000</a:t>
            </a:r>
          </a:p>
        </p:txBody>
      </p:sp>
      <p:sp>
        <p:nvSpPr>
          <p:cNvPr name="TextBox 35" id="35"/>
          <p:cNvSpPr txBox="true"/>
          <p:nvPr/>
        </p:nvSpPr>
        <p:spPr>
          <a:xfrm rot="0">
            <a:off x="16610362" y="4678099"/>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90.000</a:t>
            </a:r>
          </a:p>
        </p:txBody>
      </p:sp>
      <p:sp>
        <p:nvSpPr>
          <p:cNvPr name="TextBox 36" id="36"/>
          <p:cNvSpPr txBox="true"/>
          <p:nvPr/>
        </p:nvSpPr>
        <p:spPr>
          <a:xfrm rot="0">
            <a:off x="16610362" y="5467893"/>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84.000</a:t>
            </a:r>
          </a:p>
        </p:txBody>
      </p:sp>
      <p:sp>
        <p:nvSpPr>
          <p:cNvPr name="TextBox 37" id="37"/>
          <p:cNvSpPr txBox="true"/>
          <p:nvPr/>
        </p:nvSpPr>
        <p:spPr>
          <a:xfrm rot="0">
            <a:off x="16610362" y="6257696"/>
            <a:ext cx="925954" cy="702850"/>
          </a:xfrm>
          <a:prstGeom prst="rect">
            <a:avLst/>
          </a:prstGeom>
        </p:spPr>
        <p:txBody>
          <a:bodyPr anchor="t" rtlCol="false" tIns="0" lIns="0" bIns="0" rIns="0">
            <a:spAutoFit/>
          </a:bodyPr>
          <a:lstStyle/>
          <a:p>
            <a:pPr algn="l">
              <a:lnSpc>
                <a:spcPts val="6218"/>
              </a:lnSpc>
            </a:pPr>
            <a:r>
              <a:rPr lang="en-US" sz="2599">
                <a:solidFill>
                  <a:srgbClr val="3F3F3F"/>
                </a:solidFill>
                <a:latin typeface="Times New Roman"/>
                <a:ea typeface="Times New Roman"/>
                <a:cs typeface="Times New Roman"/>
                <a:sym typeface="Times New Roman"/>
              </a:rPr>
              <a:t>81.000</a:t>
            </a:r>
          </a:p>
        </p:txBody>
      </p:sp>
      <p:sp>
        <p:nvSpPr>
          <p:cNvPr name="TextBox 38" id="38"/>
          <p:cNvSpPr txBox="true"/>
          <p:nvPr/>
        </p:nvSpPr>
        <p:spPr>
          <a:xfrm rot="0">
            <a:off x="16610362" y="7047500"/>
            <a:ext cx="925954"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75.000</a:t>
            </a:r>
          </a:p>
        </p:txBody>
      </p:sp>
      <p:sp>
        <p:nvSpPr>
          <p:cNvPr name="TextBox 39" id="39"/>
          <p:cNvSpPr txBox="true"/>
          <p:nvPr/>
        </p:nvSpPr>
        <p:spPr>
          <a:xfrm rot="0">
            <a:off x="16610362" y="7837303"/>
            <a:ext cx="925954"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69.000</a:t>
            </a:r>
          </a:p>
        </p:txBody>
      </p:sp>
      <p:sp>
        <p:nvSpPr>
          <p:cNvPr name="TextBox 40" id="40"/>
          <p:cNvSpPr txBox="true"/>
          <p:nvPr/>
        </p:nvSpPr>
        <p:spPr>
          <a:xfrm rot="0">
            <a:off x="16610362" y="8627097"/>
            <a:ext cx="925954" cy="702850"/>
          </a:xfrm>
          <a:prstGeom prst="rect">
            <a:avLst/>
          </a:prstGeom>
        </p:spPr>
        <p:txBody>
          <a:bodyPr anchor="t" rtlCol="false" tIns="0" lIns="0" bIns="0" rIns="0">
            <a:spAutoFit/>
          </a:bodyPr>
          <a:lstStyle/>
          <a:p>
            <a:pPr algn="l">
              <a:lnSpc>
                <a:spcPts val="6218"/>
              </a:lnSpc>
            </a:pPr>
            <a:r>
              <a:rPr lang="en-US" sz="2599">
                <a:solidFill>
                  <a:srgbClr val="000000"/>
                </a:solidFill>
                <a:latin typeface="Times New Roman"/>
                <a:ea typeface="Times New Roman"/>
                <a:cs typeface="Times New Roman"/>
                <a:sym typeface="Times New Roman"/>
              </a:rPr>
              <a:t>69.000</a:t>
            </a:r>
          </a:p>
        </p:txBody>
      </p:sp>
      <p:sp>
        <p:nvSpPr>
          <p:cNvPr name="TextBox 41" id="41"/>
          <p:cNvSpPr txBox="true"/>
          <p:nvPr/>
        </p:nvSpPr>
        <p:spPr>
          <a:xfrm rot="0">
            <a:off x="9508160" y="2477414"/>
            <a:ext cx="719861" cy="431540"/>
          </a:xfrm>
          <a:prstGeom prst="rect">
            <a:avLst/>
          </a:prstGeom>
        </p:spPr>
        <p:txBody>
          <a:bodyPr anchor="t" rtlCol="false" tIns="0" lIns="0" bIns="0" rIns="0">
            <a:spAutoFit/>
          </a:bodyPr>
          <a:lstStyle/>
          <a:p>
            <a:pPr algn="l">
              <a:lnSpc>
                <a:spcPts val="3499"/>
              </a:lnSpc>
            </a:pPr>
            <a:r>
              <a:rPr lang="en-US" b="true" sz="2499">
                <a:solidFill>
                  <a:srgbClr val="3F3F3F"/>
                </a:solidFill>
                <a:latin typeface="Arimo Bold"/>
                <a:ea typeface="Arimo Bold"/>
                <a:cs typeface="Arimo Bold"/>
                <a:sym typeface="Arimo Bold"/>
              </a:rPr>
              <a:t>Süre</a:t>
            </a:r>
          </a:p>
        </p:txBody>
      </p:sp>
      <p:sp>
        <p:nvSpPr>
          <p:cNvPr name="TextBox 42" id="42"/>
          <p:cNvSpPr txBox="true"/>
          <p:nvPr/>
        </p:nvSpPr>
        <p:spPr>
          <a:xfrm rot="0">
            <a:off x="3359239" y="3353943"/>
            <a:ext cx="3301498" cy="5785142"/>
          </a:xfrm>
          <a:prstGeom prst="rect">
            <a:avLst/>
          </a:prstGeom>
        </p:spPr>
        <p:txBody>
          <a:bodyPr anchor="t" rtlCol="false" tIns="0" lIns="0" bIns="0" rIns="0">
            <a:spAutoFit/>
          </a:bodyPr>
          <a:lstStyle/>
          <a:p>
            <a:pPr algn="just">
              <a:lnSpc>
                <a:spcPts val="3779"/>
              </a:lnSpc>
            </a:pPr>
            <a:r>
              <a:rPr lang="en-US" sz="2700">
                <a:solidFill>
                  <a:srgbClr val="000000"/>
                </a:solidFill>
                <a:latin typeface="Times New Roman"/>
                <a:ea typeface="Times New Roman"/>
                <a:cs typeface="Times New Roman"/>
                <a:sym typeface="Times New Roman"/>
              </a:rPr>
              <a:t>Marmara Park Avm</a:t>
            </a:r>
          </a:p>
          <a:p>
            <a:pPr algn="just">
              <a:lnSpc>
                <a:spcPts val="6148"/>
              </a:lnSpc>
            </a:pPr>
            <a:r>
              <a:rPr lang="en-US" sz="2699">
                <a:solidFill>
                  <a:srgbClr val="000000"/>
                </a:solidFill>
                <a:latin typeface="Times New Roman"/>
                <a:ea typeface="Times New Roman"/>
                <a:cs typeface="Times New Roman"/>
                <a:sym typeface="Times New Roman"/>
              </a:rPr>
              <a:t>Akasya Avm Metropol İstanbul Avm Torium Avm Kızılay Avm Panora Avm Optimum Avm Bozyakapark Avm</a:t>
            </a:r>
          </a:p>
        </p:txBody>
      </p:sp>
      <p:sp>
        <p:nvSpPr>
          <p:cNvPr name="TextBox 43" id="43"/>
          <p:cNvSpPr txBox="true"/>
          <p:nvPr/>
        </p:nvSpPr>
        <p:spPr>
          <a:xfrm rot="0">
            <a:off x="4875981" y="659549"/>
            <a:ext cx="8706545" cy="871052"/>
          </a:xfrm>
          <a:prstGeom prst="rect">
            <a:avLst/>
          </a:prstGeom>
        </p:spPr>
        <p:txBody>
          <a:bodyPr anchor="t" rtlCol="false" tIns="0" lIns="0" bIns="0" rIns="0">
            <a:spAutoFit/>
          </a:bodyPr>
          <a:lstStyle/>
          <a:p>
            <a:pPr algn="l">
              <a:lnSpc>
                <a:spcPts val="6999"/>
              </a:lnSpc>
            </a:pPr>
            <a:r>
              <a:rPr lang="en-US" b="true" sz="4999">
                <a:solidFill>
                  <a:srgbClr val="000000"/>
                </a:solidFill>
                <a:latin typeface="Times New Roman Bold"/>
                <a:ea typeface="Times New Roman Bold"/>
                <a:cs typeface="Times New Roman Bold"/>
                <a:sym typeface="Times New Roman Bold"/>
              </a:rPr>
              <a:t>Zemin Reklam Fiyatlandırması</a:t>
            </a:r>
          </a:p>
        </p:txBody>
      </p:sp>
      <p:sp>
        <p:nvSpPr>
          <p:cNvPr name="TextBox 44" id="44"/>
          <p:cNvSpPr txBox="true"/>
          <p:nvPr/>
        </p:nvSpPr>
        <p:spPr>
          <a:xfrm rot="0">
            <a:off x="17594418" y="9485347"/>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33</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21582" y="1151192"/>
            <a:ext cx="16849725" cy="9039225"/>
          </a:xfrm>
          <a:custGeom>
            <a:avLst/>
            <a:gdLst/>
            <a:ahLst/>
            <a:cxnLst/>
            <a:rect r="r" b="b" t="t" l="l"/>
            <a:pathLst>
              <a:path h="9039225" w="16849725">
                <a:moveTo>
                  <a:pt x="0" y="0"/>
                </a:moveTo>
                <a:lnTo>
                  <a:pt x="16849725" y="0"/>
                </a:lnTo>
                <a:lnTo>
                  <a:pt x="16849725" y="9039224"/>
                </a:lnTo>
                <a:lnTo>
                  <a:pt x="0" y="9039224"/>
                </a:lnTo>
                <a:lnTo>
                  <a:pt x="0" y="0"/>
                </a:lnTo>
                <a:close/>
              </a:path>
            </a:pathLst>
          </a:custGeom>
          <a:blipFill>
            <a:blip r:embed="rId2"/>
            <a:stretch>
              <a:fillRect l="0" t="0" r="0" b="0"/>
            </a:stretch>
          </a:blipFill>
        </p:spPr>
      </p:sp>
      <p:sp>
        <p:nvSpPr>
          <p:cNvPr name="TextBox 3" id="3"/>
          <p:cNvSpPr txBox="true"/>
          <p:nvPr/>
        </p:nvSpPr>
        <p:spPr>
          <a:xfrm rot="0">
            <a:off x="1228134" y="3860883"/>
            <a:ext cx="1334967"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Ölçüler</a:t>
            </a:r>
          </a:p>
        </p:txBody>
      </p:sp>
      <p:sp>
        <p:nvSpPr>
          <p:cNvPr name="TextBox 4" id="4"/>
          <p:cNvSpPr txBox="true"/>
          <p:nvPr/>
        </p:nvSpPr>
        <p:spPr>
          <a:xfrm rot="0">
            <a:off x="951833" y="6398924"/>
            <a:ext cx="2071764" cy="1725978"/>
          </a:xfrm>
          <a:prstGeom prst="rect">
            <a:avLst/>
          </a:prstGeom>
        </p:spPr>
        <p:txBody>
          <a:bodyPr anchor="t" rtlCol="false" tIns="0" lIns="0" bIns="0" rIns="0">
            <a:spAutoFit/>
          </a:bodyPr>
          <a:lstStyle/>
          <a:p>
            <a:pPr algn="ctr">
              <a:lnSpc>
                <a:spcPts val="7125"/>
              </a:lnSpc>
            </a:pPr>
            <a:r>
              <a:rPr lang="en-US" b="true" sz="3199">
                <a:solidFill>
                  <a:srgbClr val="000000"/>
                </a:solidFill>
                <a:latin typeface="Times New Roman Bold"/>
                <a:ea typeface="Times New Roman Bold"/>
                <a:cs typeface="Times New Roman Bold"/>
                <a:sym typeface="Times New Roman Bold"/>
              </a:rPr>
              <a:t>120X175cm 6X8m</a:t>
            </a:r>
          </a:p>
        </p:txBody>
      </p:sp>
      <p:sp>
        <p:nvSpPr>
          <p:cNvPr name="TextBox 5" id="5"/>
          <p:cNvSpPr txBox="true"/>
          <p:nvPr/>
        </p:nvSpPr>
        <p:spPr>
          <a:xfrm rot="0">
            <a:off x="754570" y="1237375"/>
            <a:ext cx="2670924" cy="1916478"/>
          </a:xfrm>
          <a:prstGeom prst="rect">
            <a:avLst/>
          </a:prstGeom>
        </p:spPr>
        <p:txBody>
          <a:bodyPr anchor="t" rtlCol="false" tIns="0" lIns="0" bIns="0" rIns="0">
            <a:spAutoFit/>
          </a:bodyPr>
          <a:lstStyle/>
          <a:p>
            <a:pPr algn="l">
              <a:lnSpc>
                <a:spcPts val="5474"/>
              </a:lnSpc>
            </a:pPr>
            <a:r>
              <a:rPr lang="en-US" b="true" sz="3199">
                <a:solidFill>
                  <a:srgbClr val="000000"/>
                </a:solidFill>
                <a:latin typeface="Times New Roman Bold"/>
                <a:ea typeface="Times New Roman Bold"/>
                <a:cs typeface="Times New Roman Bold"/>
                <a:sym typeface="Times New Roman Bold"/>
              </a:rPr>
              <a:t>Şehir: İstanbul Uygulama</a:t>
            </a:r>
          </a:p>
          <a:p>
            <a:pPr algn="l">
              <a:lnSpc>
                <a:spcPts val="3375"/>
              </a:lnSpc>
            </a:pPr>
            <a:r>
              <a:rPr lang="en-US" b="true" sz="3199">
                <a:solidFill>
                  <a:srgbClr val="000000"/>
                </a:solidFill>
                <a:latin typeface="Times New Roman Bold"/>
                <a:ea typeface="Times New Roman Bold"/>
                <a:cs typeface="Times New Roman Bold"/>
                <a:sym typeface="Times New Roman Bold"/>
              </a:rPr>
              <a:t>Zamanı:Aralık</a:t>
            </a:r>
          </a:p>
        </p:txBody>
      </p:sp>
      <p:sp>
        <p:nvSpPr>
          <p:cNvPr name="TextBox 6" id="6"/>
          <p:cNvSpPr txBox="true"/>
          <p:nvPr/>
        </p:nvSpPr>
        <p:spPr>
          <a:xfrm rot="0">
            <a:off x="3725151" y="3858377"/>
            <a:ext cx="4096941" cy="566433"/>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Uygulama Yeri      Adet</a:t>
            </a:r>
          </a:p>
        </p:txBody>
      </p:sp>
      <p:sp>
        <p:nvSpPr>
          <p:cNvPr name="TextBox 7" id="7"/>
          <p:cNvSpPr txBox="true"/>
          <p:nvPr/>
        </p:nvSpPr>
        <p:spPr>
          <a:xfrm rot="0">
            <a:off x="8986342" y="3860883"/>
            <a:ext cx="1450505"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Frekans</a:t>
            </a:r>
          </a:p>
        </p:txBody>
      </p:sp>
      <p:sp>
        <p:nvSpPr>
          <p:cNvPr name="TextBox 8" id="8"/>
          <p:cNvSpPr txBox="true"/>
          <p:nvPr/>
        </p:nvSpPr>
        <p:spPr>
          <a:xfrm rot="0">
            <a:off x="11181845" y="3852396"/>
            <a:ext cx="828866"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Süre</a:t>
            </a:r>
          </a:p>
        </p:txBody>
      </p:sp>
      <p:sp>
        <p:nvSpPr>
          <p:cNvPr name="TextBox 9" id="9"/>
          <p:cNvSpPr txBox="true"/>
          <p:nvPr/>
        </p:nvSpPr>
        <p:spPr>
          <a:xfrm rot="0">
            <a:off x="13172761" y="3290421"/>
            <a:ext cx="1473584" cy="1687878"/>
          </a:xfrm>
          <a:prstGeom prst="rect">
            <a:avLst/>
          </a:prstGeom>
        </p:spPr>
        <p:txBody>
          <a:bodyPr anchor="t" rtlCol="false" tIns="0" lIns="0" bIns="0" rIns="0">
            <a:spAutoFit/>
          </a:bodyPr>
          <a:lstStyle/>
          <a:p>
            <a:pPr algn="l">
              <a:lnSpc>
                <a:spcPts val="4424"/>
              </a:lnSpc>
            </a:pPr>
            <a:r>
              <a:rPr lang="en-US" b="true" sz="3199">
                <a:solidFill>
                  <a:srgbClr val="000000"/>
                </a:solidFill>
                <a:latin typeface="Times New Roman Bold"/>
                <a:ea typeface="Times New Roman Bold"/>
                <a:cs typeface="Times New Roman Bold"/>
                <a:sym typeface="Times New Roman Bold"/>
              </a:rPr>
              <a:t>Haftalık Mecra Fiyatı</a:t>
            </a:r>
          </a:p>
        </p:txBody>
      </p:sp>
      <p:sp>
        <p:nvSpPr>
          <p:cNvPr name="TextBox 10" id="10"/>
          <p:cNvSpPr txBox="true"/>
          <p:nvPr/>
        </p:nvSpPr>
        <p:spPr>
          <a:xfrm rot="0">
            <a:off x="15501514" y="3571408"/>
            <a:ext cx="1381725" cy="1125903"/>
          </a:xfrm>
          <a:prstGeom prst="rect">
            <a:avLst/>
          </a:prstGeom>
        </p:spPr>
        <p:txBody>
          <a:bodyPr anchor="t" rtlCol="false" tIns="0" lIns="0" bIns="0" rIns="0">
            <a:spAutoFit/>
          </a:bodyPr>
          <a:lstStyle/>
          <a:p>
            <a:pPr algn="l">
              <a:lnSpc>
                <a:spcPts val="4424"/>
              </a:lnSpc>
            </a:pPr>
            <a:r>
              <a:rPr lang="en-US" b="true" sz="3199">
                <a:solidFill>
                  <a:srgbClr val="000000"/>
                </a:solidFill>
                <a:latin typeface="Times New Roman Bold"/>
                <a:ea typeface="Times New Roman Bold"/>
                <a:cs typeface="Times New Roman Bold"/>
                <a:sym typeface="Times New Roman Bold"/>
              </a:rPr>
              <a:t>Toplam Fiyat</a:t>
            </a:r>
          </a:p>
        </p:txBody>
      </p:sp>
      <p:sp>
        <p:nvSpPr>
          <p:cNvPr name="TextBox 11" id="11"/>
          <p:cNvSpPr txBox="true"/>
          <p:nvPr/>
        </p:nvSpPr>
        <p:spPr>
          <a:xfrm rot="0">
            <a:off x="3570844" y="4895860"/>
            <a:ext cx="2929261" cy="5161653"/>
          </a:xfrm>
          <a:prstGeom prst="rect">
            <a:avLst/>
          </a:prstGeom>
        </p:spPr>
        <p:txBody>
          <a:bodyPr anchor="t" rtlCol="false" tIns="0" lIns="0" bIns="0" rIns="0">
            <a:spAutoFit/>
          </a:bodyPr>
          <a:lstStyle/>
          <a:p>
            <a:pPr algn="l">
              <a:lnSpc>
                <a:spcPts val="4855"/>
              </a:lnSpc>
            </a:pPr>
            <a:r>
              <a:rPr lang="en-US" b="true" sz="2373">
                <a:solidFill>
                  <a:srgbClr val="000000"/>
                </a:solidFill>
                <a:latin typeface="Times New Roman Bold"/>
                <a:ea typeface="Times New Roman Bold"/>
                <a:cs typeface="Times New Roman Bold"/>
                <a:sym typeface="Times New Roman Bold"/>
              </a:rPr>
              <a:t>Kadıköy(Bağdat Cd.)             </a:t>
            </a:r>
          </a:p>
          <a:p>
            <a:pPr algn="l">
              <a:lnSpc>
                <a:spcPts val="4855"/>
              </a:lnSpc>
            </a:pPr>
            <a:r>
              <a:rPr lang="en-US" b="true" sz="2373">
                <a:solidFill>
                  <a:srgbClr val="000000"/>
                </a:solidFill>
                <a:latin typeface="Times New Roman Bold"/>
                <a:ea typeface="Times New Roman Bold"/>
                <a:cs typeface="Times New Roman Bold"/>
                <a:sym typeface="Times New Roman Bold"/>
              </a:rPr>
              <a:t>Üsküdar(Akasya Avm</a:t>
            </a:r>
          </a:p>
          <a:p>
            <a:pPr algn="l">
              <a:lnSpc>
                <a:spcPts val="1618"/>
              </a:lnSpc>
            </a:pPr>
            <a:r>
              <a:rPr lang="en-US" b="true" sz="2373">
                <a:solidFill>
                  <a:srgbClr val="000000"/>
                </a:solidFill>
                <a:latin typeface="Times New Roman Bold"/>
                <a:ea typeface="Times New Roman Bold"/>
                <a:cs typeface="Times New Roman Bold"/>
                <a:sym typeface="Times New Roman Bold"/>
              </a:rPr>
              <a:t>Çevresi)</a:t>
            </a:r>
          </a:p>
          <a:p>
            <a:pPr algn="l">
              <a:lnSpc>
                <a:spcPts val="5932"/>
              </a:lnSpc>
            </a:pPr>
            <a:r>
              <a:rPr lang="en-US" b="true" sz="2373">
                <a:solidFill>
                  <a:srgbClr val="000000"/>
                </a:solidFill>
                <a:latin typeface="Times New Roman Bold"/>
                <a:ea typeface="Times New Roman Bold"/>
                <a:cs typeface="Times New Roman Bold"/>
                <a:sym typeface="Times New Roman Bold"/>
              </a:rPr>
              <a:t>Şişli(Cevahir Avm</a:t>
            </a:r>
          </a:p>
          <a:p>
            <a:pPr algn="l">
              <a:lnSpc>
                <a:spcPts val="1186"/>
              </a:lnSpc>
            </a:pPr>
            <a:r>
              <a:rPr lang="en-US" b="true" sz="2373">
                <a:solidFill>
                  <a:srgbClr val="000000"/>
                </a:solidFill>
                <a:latin typeface="Times New Roman Bold"/>
                <a:ea typeface="Times New Roman Bold"/>
                <a:cs typeface="Times New Roman Bold"/>
                <a:sym typeface="Times New Roman Bold"/>
              </a:rPr>
              <a:t>Çevresi</a:t>
            </a:r>
          </a:p>
          <a:p>
            <a:pPr algn="l">
              <a:lnSpc>
                <a:spcPts val="5771"/>
              </a:lnSpc>
            </a:pPr>
            <a:r>
              <a:rPr lang="en-US" b="true" sz="2373">
                <a:solidFill>
                  <a:srgbClr val="000000"/>
                </a:solidFill>
                <a:latin typeface="Times New Roman Bold"/>
                <a:ea typeface="Times New Roman Bold"/>
                <a:cs typeface="Times New Roman Bold"/>
                <a:sym typeface="Times New Roman Bold"/>
              </a:rPr>
              <a:t>Beylikdüzü(Migros</a:t>
            </a:r>
          </a:p>
          <a:p>
            <a:pPr algn="l">
              <a:lnSpc>
                <a:spcPts val="1350"/>
              </a:lnSpc>
            </a:pPr>
            <a:r>
              <a:rPr lang="en-US" b="true" sz="2373">
                <a:solidFill>
                  <a:srgbClr val="000000"/>
                </a:solidFill>
                <a:latin typeface="Times New Roman Bold"/>
                <a:ea typeface="Times New Roman Bold"/>
                <a:cs typeface="Times New Roman Bold"/>
                <a:sym typeface="Times New Roman Bold"/>
              </a:rPr>
              <a:t>Avm Çevresi)</a:t>
            </a:r>
          </a:p>
          <a:p>
            <a:pPr algn="l">
              <a:lnSpc>
                <a:spcPts val="5610"/>
              </a:lnSpc>
            </a:pPr>
            <a:r>
              <a:rPr lang="en-US" b="true" sz="2373">
                <a:solidFill>
                  <a:srgbClr val="000000"/>
                </a:solidFill>
                <a:latin typeface="Times New Roman Bold"/>
                <a:ea typeface="Times New Roman Bold"/>
                <a:cs typeface="Times New Roman Bold"/>
                <a:sym typeface="Times New Roman Bold"/>
              </a:rPr>
              <a:t>Pendik(Meydan Park</a:t>
            </a:r>
          </a:p>
          <a:p>
            <a:pPr algn="l">
              <a:lnSpc>
                <a:spcPts val="1511"/>
              </a:lnSpc>
            </a:pPr>
            <a:r>
              <a:rPr lang="en-US" b="true" sz="2373">
                <a:solidFill>
                  <a:srgbClr val="000000"/>
                </a:solidFill>
                <a:latin typeface="Times New Roman Bold"/>
                <a:ea typeface="Times New Roman Bold"/>
                <a:cs typeface="Times New Roman Bold"/>
                <a:sym typeface="Times New Roman Bold"/>
              </a:rPr>
              <a:t>Avm Çevresi)</a:t>
            </a:r>
          </a:p>
          <a:p>
            <a:pPr algn="l">
              <a:lnSpc>
                <a:spcPts val="5446"/>
              </a:lnSpc>
            </a:pPr>
            <a:r>
              <a:rPr lang="en-US" b="true" sz="2373">
                <a:solidFill>
                  <a:srgbClr val="000000"/>
                </a:solidFill>
                <a:latin typeface="Times New Roman Bold"/>
                <a:ea typeface="Times New Roman Bold"/>
                <a:cs typeface="Times New Roman Bold"/>
                <a:sym typeface="Times New Roman Bold"/>
              </a:rPr>
              <a:t>Ataşehir(Palladium</a:t>
            </a:r>
          </a:p>
          <a:p>
            <a:pPr algn="l">
              <a:lnSpc>
                <a:spcPts val="1673"/>
              </a:lnSpc>
            </a:pPr>
            <a:r>
              <a:rPr lang="en-US" b="true" sz="2373">
                <a:solidFill>
                  <a:srgbClr val="000000"/>
                </a:solidFill>
                <a:latin typeface="Times New Roman Bold"/>
                <a:ea typeface="Times New Roman Bold"/>
                <a:cs typeface="Times New Roman Bold"/>
                <a:sym typeface="Times New Roman Bold"/>
              </a:rPr>
              <a:t>Avm Çevresi</a:t>
            </a:r>
          </a:p>
        </p:txBody>
      </p:sp>
      <p:sp>
        <p:nvSpPr>
          <p:cNvPr name="TextBox 12" id="12"/>
          <p:cNvSpPr txBox="true"/>
          <p:nvPr/>
        </p:nvSpPr>
        <p:spPr>
          <a:xfrm rot="0">
            <a:off x="8250593" y="4834538"/>
            <a:ext cx="155448" cy="653977"/>
          </a:xfrm>
          <a:prstGeom prst="rect">
            <a:avLst/>
          </a:prstGeom>
        </p:spPr>
        <p:txBody>
          <a:bodyPr anchor="t" rtlCol="false" tIns="0" lIns="0" bIns="0" rIns="0">
            <a:spAutoFit/>
          </a:bodyPr>
          <a:lstStyle/>
          <a:p>
            <a:pPr algn="l">
              <a:lnSpc>
                <a:spcPts val="5851"/>
              </a:lnSpc>
            </a:pPr>
            <a:r>
              <a:rPr lang="en-US" sz="2400">
                <a:solidFill>
                  <a:srgbClr val="000000"/>
                </a:solidFill>
                <a:latin typeface="Times New Roman"/>
                <a:ea typeface="Times New Roman"/>
                <a:cs typeface="Times New Roman"/>
                <a:sym typeface="Times New Roman"/>
              </a:rPr>
              <a:t>2</a:t>
            </a:r>
          </a:p>
        </p:txBody>
      </p:sp>
      <p:sp>
        <p:nvSpPr>
          <p:cNvPr name="TextBox 13" id="13"/>
          <p:cNvSpPr txBox="true"/>
          <p:nvPr/>
        </p:nvSpPr>
        <p:spPr>
          <a:xfrm rot="0">
            <a:off x="8250593" y="5577545"/>
            <a:ext cx="155448" cy="653977"/>
          </a:xfrm>
          <a:prstGeom prst="rect">
            <a:avLst/>
          </a:prstGeom>
        </p:spPr>
        <p:txBody>
          <a:bodyPr anchor="t" rtlCol="false" tIns="0" lIns="0" bIns="0" rIns="0">
            <a:spAutoFit/>
          </a:bodyPr>
          <a:lstStyle/>
          <a:p>
            <a:pPr algn="l">
              <a:lnSpc>
                <a:spcPts val="5851"/>
              </a:lnSpc>
            </a:pPr>
            <a:r>
              <a:rPr lang="en-US" sz="2400">
                <a:solidFill>
                  <a:srgbClr val="000000"/>
                </a:solidFill>
                <a:latin typeface="Times New Roman"/>
                <a:ea typeface="Times New Roman"/>
                <a:cs typeface="Times New Roman"/>
                <a:sym typeface="Times New Roman"/>
              </a:rPr>
              <a:t>2</a:t>
            </a:r>
          </a:p>
        </p:txBody>
      </p:sp>
      <p:sp>
        <p:nvSpPr>
          <p:cNvPr name="TextBox 14" id="14"/>
          <p:cNvSpPr txBox="true"/>
          <p:nvPr/>
        </p:nvSpPr>
        <p:spPr>
          <a:xfrm rot="0">
            <a:off x="8250593" y="6723621"/>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15" id="15"/>
          <p:cNvSpPr txBox="true"/>
          <p:nvPr/>
        </p:nvSpPr>
        <p:spPr>
          <a:xfrm rot="0">
            <a:off x="8250593" y="7635316"/>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16" id="16"/>
          <p:cNvSpPr txBox="true"/>
          <p:nvPr/>
        </p:nvSpPr>
        <p:spPr>
          <a:xfrm rot="0">
            <a:off x="8250593" y="8547002"/>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17" id="17"/>
          <p:cNvSpPr txBox="true"/>
          <p:nvPr/>
        </p:nvSpPr>
        <p:spPr>
          <a:xfrm rot="0">
            <a:off x="8250593" y="9458696"/>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18" id="18"/>
          <p:cNvSpPr txBox="true"/>
          <p:nvPr/>
        </p:nvSpPr>
        <p:spPr>
          <a:xfrm rot="0">
            <a:off x="10436847" y="5810564"/>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19" id="19"/>
          <p:cNvSpPr txBox="true"/>
          <p:nvPr/>
        </p:nvSpPr>
        <p:spPr>
          <a:xfrm rot="0">
            <a:off x="11135220" y="5810564"/>
            <a:ext cx="854507"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 hafta</a:t>
            </a:r>
          </a:p>
        </p:txBody>
      </p:sp>
      <p:sp>
        <p:nvSpPr>
          <p:cNvPr name="TextBox 20" id="20"/>
          <p:cNvSpPr txBox="true"/>
          <p:nvPr/>
        </p:nvSpPr>
        <p:spPr>
          <a:xfrm rot="0">
            <a:off x="10436847" y="6723621"/>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1" id="21"/>
          <p:cNvSpPr txBox="true"/>
          <p:nvPr/>
        </p:nvSpPr>
        <p:spPr>
          <a:xfrm rot="0">
            <a:off x="11061478" y="6723621"/>
            <a:ext cx="854507"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 hafta</a:t>
            </a:r>
          </a:p>
        </p:txBody>
      </p:sp>
      <p:sp>
        <p:nvSpPr>
          <p:cNvPr name="TextBox 22" id="22"/>
          <p:cNvSpPr txBox="true"/>
          <p:nvPr/>
        </p:nvSpPr>
        <p:spPr>
          <a:xfrm rot="0">
            <a:off x="10436847" y="7635316"/>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3" id="23"/>
          <p:cNvSpPr txBox="true"/>
          <p:nvPr/>
        </p:nvSpPr>
        <p:spPr>
          <a:xfrm rot="0">
            <a:off x="11135220" y="7635316"/>
            <a:ext cx="854507"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 hafta</a:t>
            </a:r>
          </a:p>
        </p:txBody>
      </p:sp>
      <p:sp>
        <p:nvSpPr>
          <p:cNvPr name="TextBox 24" id="24"/>
          <p:cNvSpPr txBox="true"/>
          <p:nvPr/>
        </p:nvSpPr>
        <p:spPr>
          <a:xfrm rot="0">
            <a:off x="10436847" y="8547002"/>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5" id="25"/>
          <p:cNvSpPr txBox="true"/>
          <p:nvPr/>
        </p:nvSpPr>
        <p:spPr>
          <a:xfrm rot="0">
            <a:off x="11156204" y="8394068"/>
            <a:ext cx="854507"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 hafta</a:t>
            </a:r>
          </a:p>
        </p:txBody>
      </p:sp>
      <p:sp>
        <p:nvSpPr>
          <p:cNvPr name="TextBox 26" id="26"/>
          <p:cNvSpPr txBox="true"/>
          <p:nvPr/>
        </p:nvSpPr>
        <p:spPr>
          <a:xfrm rot="0">
            <a:off x="10436847" y="9458696"/>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7" id="27"/>
          <p:cNvSpPr txBox="true"/>
          <p:nvPr/>
        </p:nvSpPr>
        <p:spPr>
          <a:xfrm rot="0">
            <a:off x="11156204" y="9416058"/>
            <a:ext cx="854507"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 hafta</a:t>
            </a:r>
          </a:p>
        </p:txBody>
      </p:sp>
      <p:sp>
        <p:nvSpPr>
          <p:cNvPr name="TextBox 28" id="28"/>
          <p:cNvSpPr txBox="true"/>
          <p:nvPr/>
        </p:nvSpPr>
        <p:spPr>
          <a:xfrm rot="0">
            <a:off x="14158522" y="4834538"/>
            <a:ext cx="854964" cy="653977"/>
          </a:xfrm>
          <a:prstGeom prst="rect">
            <a:avLst/>
          </a:prstGeom>
        </p:spPr>
        <p:txBody>
          <a:bodyPr anchor="t" rtlCol="false" tIns="0" lIns="0" bIns="0" rIns="0">
            <a:spAutoFit/>
          </a:bodyPr>
          <a:lstStyle/>
          <a:p>
            <a:pPr algn="l">
              <a:lnSpc>
                <a:spcPts val="5851"/>
              </a:lnSpc>
            </a:pPr>
            <a:r>
              <a:rPr lang="en-US" sz="2400">
                <a:solidFill>
                  <a:srgbClr val="000000"/>
                </a:solidFill>
                <a:latin typeface="Times New Roman"/>
                <a:ea typeface="Times New Roman"/>
                <a:cs typeface="Times New Roman"/>
                <a:sym typeface="Times New Roman"/>
              </a:rPr>
              <a:t>90.000</a:t>
            </a:r>
          </a:p>
        </p:txBody>
      </p:sp>
      <p:sp>
        <p:nvSpPr>
          <p:cNvPr name="TextBox 29" id="29"/>
          <p:cNvSpPr txBox="true"/>
          <p:nvPr/>
        </p:nvSpPr>
        <p:spPr>
          <a:xfrm rot="0">
            <a:off x="14006122" y="5577545"/>
            <a:ext cx="1010412" cy="653977"/>
          </a:xfrm>
          <a:prstGeom prst="rect">
            <a:avLst/>
          </a:prstGeom>
        </p:spPr>
        <p:txBody>
          <a:bodyPr anchor="t" rtlCol="false" tIns="0" lIns="0" bIns="0" rIns="0">
            <a:spAutoFit/>
          </a:bodyPr>
          <a:lstStyle/>
          <a:p>
            <a:pPr algn="l">
              <a:lnSpc>
                <a:spcPts val="5851"/>
              </a:lnSpc>
            </a:pPr>
            <a:r>
              <a:rPr lang="en-US" sz="2400">
                <a:solidFill>
                  <a:srgbClr val="000000"/>
                </a:solidFill>
                <a:latin typeface="Times New Roman"/>
                <a:ea typeface="Times New Roman"/>
                <a:cs typeface="Times New Roman"/>
                <a:sym typeface="Times New Roman"/>
              </a:rPr>
              <a:t>100.000</a:t>
            </a:r>
          </a:p>
        </p:txBody>
      </p:sp>
      <p:sp>
        <p:nvSpPr>
          <p:cNvPr name="TextBox 30" id="30"/>
          <p:cNvSpPr txBox="true"/>
          <p:nvPr/>
        </p:nvSpPr>
        <p:spPr>
          <a:xfrm rot="0">
            <a:off x="14158522" y="6723621"/>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75.000</a:t>
            </a:r>
          </a:p>
        </p:txBody>
      </p:sp>
      <p:sp>
        <p:nvSpPr>
          <p:cNvPr name="TextBox 31" id="31"/>
          <p:cNvSpPr txBox="true"/>
          <p:nvPr/>
        </p:nvSpPr>
        <p:spPr>
          <a:xfrm rot="0">
            <a:off x="14158522" y="7635316"/>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55.000</a:t>
            </a:r>
          </a:p>
        </p:txBody>
      </p:sp>
      <p:sp>
        <p:nvSpPr>
          <p:cNvPr name="TextBox 32" id="32"/>
          <p:cNvSpPr txBox="true"/>
          <p:nvPr/>
        </p:nvSpPr>
        <p:spPr>
          <a:xfrm rot="0">
            <a:off x="14158522" y="8547002"/>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50.000</a:t>
            </a:r>
          </a:p>
        </p:txBody>
      </p:sp>
      <p:sp>
        <p:nvSpPr>
          <p:cNvPr name="TextBox 33" id="33"/>
          <p:cNvSpPr txBox="true"/>
          <p:nvPr/>
        </p:nvSpPr>
        <p:spPr>
          <a:xfrm rot="0">
            <a:off x="14158522" y="9458696"/>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90.000</a:t>
            </a:r>
          </a:p>
        </p:txBody>
      </p:sp>
      <p:sp>
        <p:nvSpPr>
          <p:cNvPr name="TextBox 34" id="34"/>
          <p:cNvSpPr txBox="true"/>
          <p:nvPr/>
        </p:nvSpPr>
        <p:spPr>
          <a:xfrm rot="0">
            <a:off x="16192376" y="4834538"/>
            <a:ext cx="1010412" cy="653977"/>
          </a:xfrm>
          <a:prstGeom prst="rect">
            <a:avLst/>
          </a:prstGeom>
        </p:spPr>
        <p:txBody>
          <a:bodyPr anchor="t" rtlCol="false" tIns="0" lIns="0" bIns="0" rIns="0">
            <a:spAutoFit/>
          </a:bodyPr>
          <a:lstStyle/>
          <a:p>
            <a:pPr algn="l">
              <a:lnSpc>
                <a:spcPts val="5851"/>
              </a:lnSpc>
            </a:pPr>
            <a:r>
              <a:rPr lang="en-US" sz="2400">
                <a:solidFill>
                  <a:srgbClr val="000000"/>
                </a:solidFill>
                <a:latin typeface="Times New Roman"/>
                <a:ea typeface="Times New Roman"/>
                <a:cs typeface="Times New Roman"/>
                <a:sym typeface="Times New Roman"/>
              </a:rPr>
              <a:t>180.000</a:t>
            </a:r>
          </a:p>
        </p:txBody>
      </p:sp>
      <p:sp>
        <p:nvSpPr>
          <p:cNvPr name="TextBox 35" id="35"/>
          <p:cNvSpPr txBox="true"/>
          <p:nvPr/>
        </p:nvSpPr>
        <p:spPr>
          <a:xfrm rot="0">
            <a:off x="16192376" y="5577545"/>
            <a:ext cx="1010412" cy="653977"/>
          </a:xfrm>
          <a:prstGeom prst="rect">
            <a:avLst/>
          </a:prstGeom>
        </p:spPr>
        <p:txBody>
          <a:bodyPr anchor="t" rtlCol="false" tIns="0" lIns="0" bIns="0" rIns="0">
            <a:spAutoFit/>
          </a:bodyPr>
          <a:lstStyle/>
          <a:p>
            <a:pPr algn="l">
              <a:lnSpc>
                <a:spcPts val="5851"/>
              </a:lnSpc>
            </a:pPr>
            <a:r>
              <a:rPr lang="en-US" sz="2400">
                <a:solidFill>
                  <a:srgbClr val="000000"/>
                </a:solidFill>
                <a:latin typeface="Times New Roman"/>
                <a:ea typeface="Times New Roman"/>
                <a:cs typeface="Times New Roman"/>
                <a:sym typeface="Times New Roman"/>
              </a:rPr>
              <a:t>200.000</a:t>
            </a:r>
          </a:p>
        </p:txBody>
      </p:sp>
      <p:sp>
        <p:nvSpPr>
          <p:cNvPr name="TextBox 36" id="36"/>
          <p:cNvSpPr txBox="true"/>
          <p:nvPr/>
        </p:nvSpPr>
        <p:spPr>
          <a:xfrm rot="0">
            <a:off x="16192376" y="6723621"/>
            <a:ext cx="1010412"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150.000</a:t>
            </a:r>
          </a:p>
        </p:txBody>
      </p:sp>
      <p:sp>
        <p:nvSpPr>
          <p:cNvPr name="TextBox 37" id="37"/>
          <p:cNvSpPr txBox="true"/>
          <p:nvPr/>
        </p:nvSpPr>
        <p:spPr>
          <a:xfrm rot="0">
            <a:off x="16192376" y="7635316"/>
            <a:ext cx="1010412"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110.000</a:t>
            </a:r>
          </a:p>
        </p:txBody>
      </p:sp>
      <p:sp>
        <p:nvSpPr>
          <p:cNvPr name="TextBox 38" id="38"/>
          <p:cNvSpPr txBox="true"/>
          <p:nvPr/>
        </p:nvSpPr>
        <p:spPr>
          <a:xfrm rot="0">
            <a:off x="16192376" y="8547002"/>
            <a:ext cx="1010412"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100.000</a:t>
            </a:r>
          </a:p>
        </p:txBody>
      </p:sp>
      <p:sp>
        <p:nvSpPr>
          <p:cNvPr name="TextBox 39" id="39"/>
          <p:cNvSpPr txBox="true"/>
          <p:nvPr/>
        </p:nvSpPr>
        <p:spPr>
          <a:xfrm rot="0">
            <a:off x="16192376" y="9458696"/>
            <a:ext cx="1010412"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180.000</a:t>
            </a:r>
          </a:p>
        </p:txBody>
      </p:sp>
      <p:sp>
        <p:nvSpPr>
          <p:cNvPr name="TextBox 40" id="40"/>
          <p:cNvSpPr txBox="true"/>
          <p:nvPr/>
        </p:nvSpPr>
        <p:spPr>
          <a:xfrm rot="0">
            <a:off x="11070336" y="5036896"/>
            <a:ext cx="1051884" cy="430768"/>
          </a:xfrm>
          <a:prstGeom prst="rect">
            <a:avLst/>
          </a:prstGeom>
        </p:spPr>
        <p:txBody>
          <a:bodyPr anchor="t" rtlCol="false" tIns="0" lIns="0" bIns="0" rIns="0">
            <a:spAutoFit/>
          </a:bodyPr>
          <a:lstStyle/>
          <a:p>
            <a:pPr algn="l">
              <a:lnSpc>
                <a:spcPts val="3499"/>
              </a:lnSpc>
            </a:pPr>
            <a:r>
              <a:rPr lang="en-US" sz="2499">
                <a:solidFill>
                  <a:srgbClr val="000000"/>
                </a:solidFill>
                <a:latin typeface="Times New Roman"/>
                <a:ea typeface="Times New Roman"/>
                <a:cs typeface="Times New Roman"/>
                <a:sym typeface="Times New Roman"/>
              </a:rPr>
              <a:t>41 hafta</a:t>
            </a:r>
          </a:p>
        </p:txBody>
      </p:sp>
      <p:sp>
        <p:nvSpPr>
          <p:cNvPr name="TextBox 41" id="41"/>
          <p:cNvSpPr txBox="true"/>
          <p:nvPr/>
        </p:nvSpPr>
        <p:spPr>
          <a:xfrm rot="0">
            <a:off x="4390730" y="280140"/>
            <a:ext cx="9696612" cy="871052"/>
          </a:xfrm>
          <a:prstGeom prst="rect">
            <a:avLst/>
          </a:prstGeom>
        </p:spPr>
        <p:txBody>
          <a:bodyPr anchor="t" rtlCol="false" tIns="0" lIns="0" bIns="0" rIns="0">
            <a:spAutoFit/>
          </a:bodyPr>
          <a:lstStyle/>
          <a:p>
            <a:pPr algn="l">
              <a:lnSpc>
                <a:spcPts val="6999"/>
              </a:lnSpc>
            </a:pPr>
            <a:r>
              <a:rPr lang="en-US" b="true" sz="4999">
                <a:solidFill>
                  <a:srgbClr val="000000"/>
                </a:solidFill>
                <a:latin typeface="Times New Roman Bold"/>
                <a:ea typeface="Times New Roman Bold"/>
                <a:cs typeface="Times New Roman Bold"/>
                <a:sym typeface="Times New Roman Bold"/>
              </a:rPr>
              <a:t>Billboard Reklam Fiyatlandırması </a:t>
            </a:r>
          </a:p>
        </p:txBody>
      </p:sp>
      <p:sp>
        <p:nvSpPr>
          <p:cNvPr name="TextBox 42" id="42"/>
          <p:cNvSpPr txBox="true"/>
          <p:nvPr/>
        </p:nvSpPr>
        <p:spPr>
          <a:xfrm rot="0">
            <a:off x="17637719" y="9614459"/>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34</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98243" y="203740"/>
            <a:ext cx="16525875" cy="9877425"/>
          </a:xfrm>
          <a:custGeom>
            <a:avLst/>
            <a:gdLst/>
            <a:ahLst/>
            <a:cxnLst/>
            <a:rect r="r" b="b" t="t" l="l"/>
            <a:pathLst>
              <a:path h="9877425" w="16525875">
                <a:moveTo>
                  <a:pt x="0" y="0"/>
                </a:moveTo>
                <a:lnTo>
                  <a:pt x="16525875" y="0"/>
                </a:lnTo>
                <a:lnTo>
                  <a:pt x="16525875" y="9877425"/>
                </a:lnTo>
                <a:lnTo>
                  <a:pt x="0" y="9877425"/>
                </a:lnTo>
                <a:lnTo>
                  <a:pt x="0" y="0"/>
                </a:lnTo>
                <a:close/>
              </a:path>
            </a:pathLst>
          </a:custGeom>
          <a:blipFill>
            <a:blip r:embed="rId2"/>
            <a:stretch>
              <a:fillRect l="0" t="0" r="0" b="0"/>
            </a:stretch>
          </a:blipFill>
        </p:spPr>
      </p:sp>
      <p:sp>
        <p:nvSpPr>
          <p:cNvPr name="TextBox 3" id="3"/>
          <p:cNvSpPr txBox="true"/>
          <p:nvPr/>
        </p:nvSpPr>
        <p:spPr>
          <a:xfrm rot="0">
            <a:off x="1423349" y="4383253"/>
            <a:ext cx="1334967"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Ölçüler</a:t>
            </a:r>
          </a:p>
        </p:txBody>
      </p:sp>
      <p:sp>
        <p:nvSpPr>
          <p:cNvPr name="TextBox 4" id="4"/>
          <p:cNvSpPr txBox="true"/>
          <p:nvPr/>
        </p:nvSpPr>
        <p:spPr>
          <a:xfrm rot="0">
            <a:off x="1423349" y="6689960"/>
            <a:ext cx="2071764" cy="897303"/>
          </a:xfrm>
          <a:prstGeom prst="rect">
            <a:avLst/>
          </a:prstGeom>
        </p:spPr>
        <p:txBody>
          <a:bodyPr anchor="t" rtlCol="false" tIns="0" lIns="0" bIns="0" rIns="0">
            <a:spAutoFit/>
          </a:bodyPr>
          <a:lstStyle/>
          <a:p>
            <a:pPr algn="l">
              <a:lnSpc>
                <a:spcPts val="7998"/>
              </a:lnSpc>
            </a:pPr>
            <a:r>
              <a:rPr lang="en-US" b="true" sz="3199">
                <a:solidFill>
                  <a:srgbClr val="000000"/>
                </a:solidFill>
                <a:latin typeface="Times New Roman Bold"/>
                <a:ea typeface="Times New Roman Bold"/>
                <a:cs typeface="Times New Roman Bold"/>
                <a:sym typeface="Times New Roman Bold"/>
              </a:rPr>
              <a:t>120X175cm</a:t>
            </a:r>
          </a:p>
        </p:txBody>
      </p:sp>
      <p:sp>
        <p:nvSpPr>
          <p:cNvPr name="TextBox 5" id="5"/>
          <p:cNvSpPr txBox="true"/>
          <p:nvPr/>
        </p:nvSpPr>
        <p:spPr>
          <a:xfrm rot="0">
            <a:off x="1919840" y="7775810"/>
            <a:ext cx="1058961" cy="897303"/>
          </a:xfrm>
          <a:prstGeom prst="rect">
            <a:avLst/>
          </a:prstGeom>
        </p:spPr>
        <p:txBody>
          <a:bodyPr anchor="t" rtlCol="false" tIns="0" lIns="0" bIns="0" rIns="0">
            <a:spAutoFit/>
          </a:bodyPr>
          <a:lstStyle/>
          <a:p>
            <a:pPr algn="l">
              <a:lnSpc>
                <a:spcPts val="7998"/>
              </a:lnSpc>
            </a:pPr>
            <a:r>
              <a:rPr lang="en-US" b="true" sz="3199">
                <a:solidFill>
                  <a:srgbClr val="000000"/>
                </a:solidFill>
                <a:latin typeface="Times New Roman Bold"/>
                <a:ea typeface="Times New Roman Bold"/>
                <a:cs typeface="Times New Roman Bold"/>
                <a:sym typeface="Times New Roman Bold"/>
              </a:rPr>
              <a:t>6X8m</a:t>
            </a:r>
          </a:p>
        </p:txBody>
      </p:sp>
      <p:sp>
        <p:nvSpPr>
          <p:cNvPr name="TextBox 6" id="6"/>
          <p:cNvSpPr txBox="true"/>
          <p:nvPr/>
        </p:nvSpPr>
        <p:spPr>
          <a:xfrm rot="0">
            <a:off x="966749" y="730787"/>
            <a:ext cx="2544251"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Şehir: Ankara</a:t>
            </a:r>
          </a:p>
        </p:txBody>
      </p:sp>
      <p:sp>
        <p:nvSpPr>
          <p:cNvPr name="TextBox 7" id="7"/>
          <p:cNvSpPr txBox="true"/>
          <p:nvPr/>
        </p:nvSpPr>
        <p:spPr>
          <a:xfrm rot="0">
            <a:off x="1071963" y="2139648"/>
            <a:ext cx="2774537" cy="1116086"/>
          </a:xfrm>
          <a:prstGeom prst="rect">
            <a:avLst/>
          </a:prstGeom>
        </p:spPr>
        <p:txBody>
          <a:bodyPr anchor="t" rtlCol="false" tIns="0" lIns="0" bIns="0" rIns="0">
            <a:spAutoFit/>
          </a:bodyPr>
          <a:lstStyle/>
          <a:p>
            <a:pPr algn="l">
              <a:lnSpc>
                <a:spcPts val="4351"/>
              </a:lnSpc>
            </a:pPr>
            <a:r>
              <a:rPr lang="en-US" b="true" sz="3199">
                <a:solidFill>
                  <a:srgbClr val="000000"/>
                </a:solidFill>
                <a:latin typeface="Times New Roman Bold"/>
                <a:ea typeface="Times New Roman Bold"/>
                <a:cs typeface="Times New Roman Bold"/>
                <a:sym typeface="Times New Roman Bold"/>
              </a:rPr>
              <a:t>Uygulama Zamanı: Aralık</a:t>
            </a:r>
          </a:p>
        </p:txBody>
      </p:sp>
      <p:sp>
        <p:nvSpPr>
          <p:cNvPr name="TextBox 8" id="8"/>
          <p:cNvSpPr txBox="true"/>
          <p:nvPr/>
        </p:nvSpPr>
        <p:spPr>
          <a:xfrm rot="0">
            <a:off x="4117143" y="4383253"/>
            <a:ext cx="2704910"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Uygulama Yeri</a:t>
            </a:r>
          </a:p>
        </p:txBody>
      </p:sp>
      <p:sp>
        <p:nvSpPr>
          <p:cNvPr name="TextBox 9" id="9"/>
          <p:cNvSpPr txBox="true"/>
          <p:nvPr/>
        </p:nvSpPr>
        <p:spPr>
          <a:xfrm rot="0">
            <a:off x="7285434" y="4383253"/>
            <a:ext cx="851735"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Adet</a:t>
            </a:r>
          </a:p>
        </p:txBody>
      </p:sp>
      <p:sp>
        <p:nvSpPr>
          <p:cNvPr name="TextBox 10" id="10"/>
          <p:cNvSpPr txBox="true"/>
          <p:nvPr/>
        </p:nvSpPr>
        <p:spPr>
          <a:xfrm rot="0">
            <a:off x="8716042" y="4383253"/>
            <a:ext cx="1450505"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Frekans</a:t>
            </a:r>
          </a:p>
        </p:txBody>
      </p:sp>
      <p:sp>
        <p:nvSpPr>
          <p:cNvPr name="TextBox 11" id="11"/>
          <p:cNvSpPr txBox="true"/>
          <p:nvPr/>
        </p:nvSpPr>
        <p:spPr>
          <a:xfrm rot="0">
            <a:off x="10573207" y="4383253"/>
            <a:ext cx="828866"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Süre</a:t>
            </a:r>
          </a:p>
        </p:txBody>
      </p:sp>
      <p:sp>
        <p:nvSpPr>
          <p:cNvPr name="TextBox 12" id="12"/>
          <p:cNvSpPr txBox="true"/>
          <p:nvPr/>
        </p:nvSpPr>
        <p:spPr>
          <a:xfrm rot="0">
            <a:off x="12491857" y="3824735"/>
            <a:ext cx="1473584" cy="1659303"/>
          </a:xfrm>
          <a:prstGeom prst="rect">
            <a:avLst/>
          </a:prstGeom>
        </p:spPr>
        <p:txBody>
          <a:bodyPr anchor="t" rtlCol="false" tIns="0" lIns="0" bIns="0" rIns="0">
            <a:spAutoFit/>
          </a:bodyPr>
          <a:lstStyle/>
          <a:p>
            <a:pPr algn="l">
              <a:lnSpc>
                <a:spcPts val="4351"/>
              </a:lnSpc>
            </a:pPr>
            <a:r>
              <a:rPr lang="en-US" b="true" sz="3199">
                <a:solidFill>
                  <a:srgbClr val="000000"/>
                </a:solidFill>
                <a:latin typeface="Times New Roman Bold"/>
                <a:ea typeface="Times New Roman Bold"/>
                <a:cs typeface="Times New Roman Bold"/>
                <a:sym typeface="Times New Roman Bold"/>
              </a:rPr>
              <a:t>Haftalık Mecra Fiyatı</a:t>
            </a:r>
          </a:p>
        </p:txBody>
      </p:sp>
      <p:sp>
        <p:nvSpPr>
          <p:cNvPr name="TextBox 13" id="13"/>
          <p:cNvSpPr txBox="true"/>
          <p:nvPr/>
        </p:nvSpPr>
        <p:spPr>
          <a:xfrm rot="0">
            <a:off x="14783086" y="4383253"/>
            <a:ext cx="2406034"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Toplam Fiyat</a:t>
            </a:r>
          </a:p>
        </p:txBody>
      </p:sp>
      <p:sp>
        <p:nvSpPr>
          <p:cNvPr name="TextBox 14" id="14"/>
          <p:cNvSpPr txBox="true"/>
          <p:nvPr/>
        </p:nvSpPr>
        <p:spPr>
          <a:xfrm rot="0">
            <a:off x="4120610" y="8917581"/>
            <a:ext cx="2866225" cy="834952"/>
          </a:xfrm>
          <a:prstGeom prst="rect">
            <a:avLst/>
          </a:prstGeom>
        </p:spPr>
        <p:txBody>
          <a:bodyPr anchor="t" rtlCol="false" tIns="0" lIns="0" bIns="0" rIns="0">
            <a:spAutoFit/>
          </a:bodyPr>
          <a:lstStyle/>
          <a:p>
            <a:pPr algn="l">
              <a:lnSpc>
                <a:spcPts val="3300"/>
              </a:lnSpc>
            </a:pPr>
            <a:r>
              <a:rPr lang="en-US" b="true" sz="2400">
                <a:solidFill>
                  <a:srgbClr val="000000"/>
                </a:solidFill>
                <a:latin typeface="Times New Roman Bold"/>
                <a:ea typeface="Times New Roman Bold"/>
                <a:cs typeface="Times New Roman Bold"/>
                <a:sym typeface="Times New Roman Bold"/>
              </a:rPr>
              <a:t>Etimesgut(Metromall Avm Çevresi) </a:t>
            </a:r>
          </a:p>
        </p:txBody>
      </p:sp>
      <p:sp>
        <p:nvSpPr>
          <p:cNvPr name="TextBox 15" id="15"/>
          <p:cNvSpPr txBox="true"/>
          <p:nvPr/>
        </p:nvSpPr>
        <p:spPr>
          <a:xfrm rot="0">
            <a:off x="4117143" y="5786209"/>
            <a:ext cx="2869692" cy="2810742"/>
          </a:xfrm>
          <a:prstGeom prst="rect">
            <a:avLst/>
          </a:prstGeom>
        </p:spPr>
        <p:txBody>
          <a:bodyPr anchor="t" rtlCol="false" tIns="0" lIns="0" bIns="0" rIns="0">
            <a:spAutoFit/>
          </a:bodyPr>
          <a:lstStyle/>
          <a:p>
            <a:pPr algn="l">
              <a:lnSpc>
                <a:spcPts val="3620"/>
              </a:lnSpc>
            </a:pPr>
            <a:r>
              <a:rPr lang="en-US" b="true" sz="2633">
                <a:solidFill>
                  <a:srgbClr val="000000"/>
                </a:solidFill>
                <a:latin typeface="Times New Roman Bold"/>
                <a:ea typeface="Times New Roman Bold"/>
                <a:cs typeface="Times New Roman Bold"/>
                <a:sym typeface="Times New Roman Bold"/>
              </a:rPr>
              <a:t>Çankaya(Tunalı Hilmi cd.)</a:t>
            </a:r>
          </a:p>
          <a:p>
            <a:pPr algn="l">
              <a:lnSpc>
                <a:spcPts val="6582"/>
              </a:lnSpc>
            </a:pPr>
            <a:r>
              <a:rPr lang="en-US" b="true" sz="2633">
                <a:solidFill>
                  <a:srgbClr val="000000"/>
                </a:solidFill>
                <a:latin typeface="Times New Roman Bold"/>
                <a:ea typeface="Times New Roman Bold"/>
                <a:cs typeface="Times New Roman Bold"/>
                <a:sym typeface="Times New Roman Bold"/>
              </a:rPr>
              <a:t>Altındağ(Ulus</a:t>
            </a:r>
          </a:p>
          <a:p>
            <a:pPr algn="l">
              <a:lnSpc>
                <a:spcPts val="1316"/>
              </a:lnSpc>
            </a:pPr>
            <a:r>
              <a:rPr lang="en-US" b="true" sz="2633">
                <a:solidFill>
                  <a:srgbClr val="000000"/>
                </a:solidFill>
                <a:latin typeface="Times New Roman Bold"/>
                <a:ea typeface="Times New Roman Bold"/>
                <a:cs typeface="Times New Roman Bold"/>
                <a:sym typeface="Times New Roman Bold"/>
              </a:rPr>
              <a:t>Meydanı)                             </a:t>
            </a:r>
          </a:p>
          <a:p>
            <a:pPr algn="l">
              <a:lnSpc>
                <a:spcPts val="3456"/>
              </a:lnSpc>
            </a:pPr>
            <a:r>
              <a:rPr lang="en-US" b="true" sz="2522">
                <a:solidFill>
                  <a:srgbClr val="000000"/>
                </a:solidFill>
                <a:latin typeface="Times New Roman Bold"/>
                <a:ea typeface="Times New Roman Bold"/>
                <a:cs typeface="Times New Roman Bold"/>
                <a:sym typeface="Times New Roman Bold"/>
              </a:rPr>
              <a:t>Yenimahalle(Ankamall Avm Çevresi)</a:t>
            </a:r>
          </a:p>
        </p:txBody>
      </p:sp>
      <p:sp>
        <p:nvSpPr>
          <p:cNvPr name="TextBox 16" id="16"/>
          <p:cNvSpPr txBox="true"/>
          <p:nvPr/>
        </p:nvSpPr>
        <p:spPr>
          <a:xfrm rot="0">
            <a:off x="8354206" y="9279941"/>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17" id="17"/>
          <p:cNvSpPr txBox="true"/>
          <p:nvPr/>
        </p:nvSpPr>
        <p:spPr>
          <a:xfrm rot="0">
            <a:off x="8357740" y="5990349"/>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18" id="18"/>
          <p:cNvSpPr txBox="true"/>
          <p:nvPr/>
        </p:nvSpPr>
        <p:spPr>
          <a:xfrm rot="0">
            <a:off x="8357740" y="7095249"/>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19" id="19"/>
          <p:cNvSpPr txBox="true"/>
          <p:nvPr/>
        </p:nvSpPr>
        <p:spPr>
          <a:xfrm rot="0">
            <a:off x="8357740" y="8181099"/>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2</a:t>
            </a:r>
          </a:p>
        </p:txBody>
      </p:sp>
      <p:sp>
        <p:nvSpPr>
          <p:cNvPr name="TextBox 20" id="20"/>
          <p:cNvSpPr txBox="true"/>
          <p:nvPr/>
        </p:nvSpPr>
        <p:spPr>
          <a:xfrm rot="0">
            <a:off x="10211362" y="9275178"/>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1" id="21"/>
          <p:cNvSpPr txBox="true"/>
          <p:nvPr/>
        </p:nvSpPr>
        <p:spPr>
          <a:xfrm rot="0">
            <a:off x="10214896" y="7095249"/>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2" id="22"/>
          <p:cNvSpPr txBox="true"/>
          <p:nvPr/>
        </p:nvSpPr>
        <p:spPr>
          <a:xfrm rot="0">
            <a:off x="10214896" y="5990349"/>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3" id="23"/>
          <p:cNvSpPr txBox="true"/>
          <p:nvPr/>
        </p:nvSpPr>
        <p:spPr>
          <a:xfrm rot="0">
            <a:off x="10573207" y="5990349"/>
            <a:ext cx="854507"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 hafta</a:t>
            </a:r>
          </a:p>
        </p:txBody>
      </p:sp>
      <p:sp>
        <p:nvSpPr>
          <p:cNvPr name="TextBox 24" id="24"/>
          <p:cNvSpPr txBox="true"/>
          <p:nvPr/>
        </p:nvSpPr>
        <p:spPr>
          <a:xfrm rot="0">
            <a:off x="10214896" y="8181099"/>
            <a:ext cx="155448"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4</a:t>
            </a:r>
          </a:p>
        </p:txBody>
      </p:sp>
      <p:sp>
        <p:nvSpPr>
          <p:cNvPr name="TextBox 25" id="25"/>
          <p:cNvSpPr txBox="true"/>
          <p:nvPr/>
        </p:nvSpPr>
        <p:spPr>
          <a:xfrm rot="0">
            <a:off x="10573207" y="8181099"/>
            <a:ext cx="854507"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 hafta</a:t>
            </a:r>
          </a:p>
        </p:txBody>
      </p:sp>
      <p:sp>
        <p:nvSpPr>
          <p:cNvPr name="TextBox 26" id="26"/>
          <p:cNvSpPr txBox="true"/>
          <p:nvPr/>
        </p:nvSpPr>
        <p:spPr>
          <a:xfrm rot="0">
            <a:off x="13738889" y="7095249"/>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50.000</a:t>
            </a:r>
          </a:p>
        </p:txBody>
      </p:sp>
      <p:sp>
        <p:nvSpPr>
          <p:cNvPr name="TextBox 27" id="27"/>
          <p:cNvSpPr txBox="true"/>
          <p:nvPr/>
        </p:nvSpPr>
        <p:spPr>
          <a:xfrm rot="0">
            <a:off x="13738889" y="8181099"/>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30.000</a:t>
            </a:r>
          </a:p>
        </p:txBody>
      </p:sp>
      <p:sp>
        <p:nvSpPr>
          <p:cNvPr name="TextBox 28" id="28"/>
          <p:cNvSpPr txBox="true"/>
          <p:nvPr/>
        </p:nvSpPr>
        <p:spPr>
          <a:xfrm rot="0">
            <a:off x="13740270" y="9275178"/>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35.000</a:t>
            </a:r>
          </a:p>
        </p:txBody>
      </p:sp>
      <p:sp>
        <p:nvSpPr>
          <p:cNvPr name="TextBox 29" id="29"/>
          <p:cNvSpPr txBox="true"/>
          <p:nvPr/>
        </p:nvSpPr>
        <p:spPr>
          <a:xfrm rot="0">
            <a:off x="16309800" y="9275178"/>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70.000</a:t>
            </a:r>
          </a:p>
        </p:txBody>
      </p:sp>
      <p:sp>
        <p:nvSpPr>
          <p:cNvPr name="TextBox 30" id="30"/>
          <p:cNvSpPr txBox="true"/>
          <p:nvPr/>
        </p:nvSpPr>
        <p:spPr>
          <a:xfrm rot="0">
            <a:off x="16158105" y="5990349"/>
            <a:ext cx="1010412"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120.000</a:t>
            </a:r>
          </a:p>
        </p:txBody>
      </p:sp>
      <p:sp>
        <p:nvSpPr>
          <p:cNvPr name="TextBox 31" id="31"/>
          <p:cNvSpPr txBox="true"/>
          <p:nvPr/>
        </p:nvSpPr>
        <p:spPr>
          <a:xfrm rot="0">
            <a:off x="16158105" y="7095249"/>
            <a:ext cx="1010412"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100.000</a:t>
            </a:r>
          </a:p>
        </p:txBody>
      </p:sp>
      <p:sp>
        <p:nvSpPr>
          <p:cNvPr name="TextBox 32" id="32"/>
          <p:cNvSpPr txBox="true"/>
          <p:nvPr/>
        </p:nvSpPr>
        <p:spPr>
          <a:xfrm rot="0">
            <a:off x="16310505" y="8181099"/>
            <a:ext cx="854964" cy="415852"/>
          </a:xfrm>
          <a:prstGeom prst="rect">
            <a:avLst/>
          </a:prstGeom>
        </p:spPr>
        <p:txBody>
          <a:bodyPr anchor="t" rtlCol="false" tIns="0" lIns="0" bIns="0" rIns="0">
            <a:spAutoFit/>
          </a:bodyPr>
          <a:lstStyle/>
          <a:p>
            <a:pPr algn="l">
              <a:lnSpc>
                <a:spcPts val="3359"/>
              </a:lnSpc>
            </a:pPr>
            <a:r>
              <a:rPr lang="en-US" sz="2400">
                <a:solidFill>
                  <a:srgbClr val="000000"/>
                </a:solidFill>
                <a:latin typeface="Times New Roman"/>
                <a:ea typeface="Times New Roman"/>
                <a:cs typeface="Times New Roman"/>
                <a:sym typeface="Times New Roman"/>
              </a:rPr>
              <a:t>60.000</a:t>
            </a:r>
          </a:p>
        </p:txBody>
      </p:sp>
      <p:sp>
        <p:nvSpPr>
          <p:cNvPr name="TextBox 33" id="33"/>
          <p:cNvSpPr txBox="true"/>
          <p:nvPr/>
        </p:nvSpPr>
        <p:spPr>
          <a:xfrm rot="0">
            <a:off x="10573207" y="7095430"/>
            <a:ext cx="854116" cy="415747"/>
          </a:xfrm>
          <a:prstGeom prst="rect">
            <a:avLst/>
          </a:prstGeom>
        </p:spPr>
        <p:txBody>
          <a:bodyPr anchor="t" rtlCol="false" tIns="0" lIns="0" bIns="0" rIns="0">
            <a:spAutoFit/>
          </a:bodyPr>
          <a:lstStyle/>
          <a:p>
            <a:pPr algn="l">
              <a:lnSpc>
                <a:spcPts val="3358"/>
              </a:lnSpc>
            </a:pPr>
            <a:r>
              <a:rPr lang="en-US" sz="2399">
                <a:solidFill>
                  <a:srgbClr val="000000"/>
                </a:solidFill>
                <a:latin typeface="Times New Roman"/>
                <a:ea typeface="Times New Roman"/>
                <a:cs typeface="Times New Roman"/>
                <a:sym typeface="Times New Roman"/>
              </a:rPr>
              <a:t>1 hafta</a:t>
            </a:r>
          </a:p>
        </p:txBody>
      </p:sp>
      <p:sp>
        <p:nvSpPr>
          <p:cNvPr name="TextBox 34" id="34"/>
          <p:cNvSpPr txBox="true"/>
          <p:nvPr/>
        </p:nvSpPr>
        <p:spPr>
          <a:xfrm rot="0">
            <a:off x="10576674" y="9275340"/>
            <a:ext cx="854116" cy="415747"/>
          </a:xfrm>
          <a:prstGeom prst="rect">
            <a:avLst/>
          </a:prstGeom>
        </p:spPr>
        <p:txBody>
          <a:bodyPr anchor="t" rtlCol="false" tIns="0" lIns="0" bIns="0" rIns="0">
            <a:spAutoFit/>
          </a:bodyPr>
          <a:lstStyle/>
          <a:p>
            <a:pPr algn="l">
              <a:lnSpc>
                <a:spcPts val="3358"/>
              </a:lnSpc>
            </a:pPr>
            <a:r>
              <a:rPr lang="en-US" sz="2399">
                <a:solidFill>
                  <a:srgbClr val="000000"/>
                </a:solidFill>
                <a:latin typeface="Times New Roman"/>
                <a:ea typeface="Times New Roman"/>
                <a:cs typeface="Times New Roman"/>
                <a:sym typeface="Times New Roman"/>
              </a:rPr>
              <a:t>1 hafta</a:t>
            </a:r>
          </a:p>
        </p:txBody>
      </p:sp>
      <p:sp>
        <p:nvSpPr>
          <p:cNvPr name="TextBox 35" id="35"/>
          <p:cNvSpPr txBox="true"/>
          <p:nvPr/>
        </p:nvSpPr>
        <p:spPr>
          <a:xfrm rot="0">
            <a:off x="13739184" y="5990530"/>
            <a:ext cx="854573" cy="415747"/>
          </a:xfrm>
          <a:prstGeom prst="rect">
            <a:avLst/>
          </a:prstGeom>
        </p:spPr>
        <p:txBody>
          <a:bodyPr anchor="t" rtlCol="false" tIns="0" lIns="0" bIns="0" rIns="0">
            <a:spAutoFit/>
          </a:bodyPr>
          <a:lstStyle/>
          <a:p>
            <a:pPr algn="l">
              <a:lnSpc>
                <a:spcPts val="3358"/>
              </a:lnSpc>
            </a:pPr>
            <a:r>
              <a:rPr lang="en-US" sz="2399">
                <a:solidFill>
                  <a:srgbClr val="000000"/>
                </a:solidFill>
                <a:latin typeface="Times New Roman"/>
                <a:ea typeface="Times New Roman"/>
                <a:cs typeface="Times New Roman"/>
                <a:sym typeface="Times New Roman"/>
              </a:rPr>
              <a:t>60.000</a:t>
            </a:r>
          </a:p>
        </p:txBody>
      </p:sp>
      <p:sp>
        <p:nvSpPr>
          <p:cNvPr name="TextBox 36" id="36"/>
          <p:cNvSpPr txBox="true"/>
          <p:nvPr/>
        </p:nvSpPr>
        <p:spPr>
          <a:xfrm rot="0">
            <a:off x="17683953" y="9714433"/>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35</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3489" y="205111"/>
            <a:ext cx="16859250" cy="9877425"/>
          </a:xfrm>
          <a:custGeom>
            <a:avLst/>
            <a:gdLst/>
            <a:ahLst/>
            <a:cxnLst/>
            <a:rect r="r" b="b" t="t" l="l"/>
            <a:pathLst>
              <a:path h="9877425" w="16859250">
                <a:moveTo>
                  <a:pt x="0" y="0"/>
                </a:moveTo>
                <a:lnTo>
                  <a:pt x="16859250" y="0"/>
                </a:lnTo>
                <a:lnTo>
                  <a:pt x="16859250" y="9877425"/>
                </a:lnTo>
                <a:lnTo>
                  <a:pt x="0" y="9877425"/>
                </a:lnTo>
                <a:lnTo>
                  <a:pt x="0" y="0"/>
                </a:lnTo>
                <a:close/>
              </a:path>
            </a:pathLst>
          </a:custGeom>
          <a:blipFill>
            <a:blip r:embed="rId2"/>
            <a:stretch>
              <a:fillRect l="0" t="0" r="0" b="0"/>
            </a:stretch>
          </a:blipFill>
        </p:spPr>
      </p:sp>
      <p:sp>
        <p:nvSpPr>
          <p:cNvPr name="TextBox 3" id="3"/>
          <p:cNvSpPr txBox="true"/>
          <p:nvPr/>
        </p:nvSpPr>
        <p:spPr>
          <a:xfrm rot="0">
            <a:off x="1457134" y="7948613"/>
            <a:ext cx="1058961" cy="563928"/>
          </a:xfrm>
          <a:prstGeom prst="rect">
            <a:avLst/>
          </a:prstGeom>
        </p:spPr>
        <p:txBody>
          <a:bodyPr anchor="t" rtlCol="false" tIns="0" lIns="0" bIns="0" rIns="0">
            <a:spAutoFit/>
          </a:bodyPr>
          <a:lstStyle/>
          <a:p>
            <a:pPr algn="l">
              <a:lnSpc>
                <a:spcPts val="4479"/>
              </a:lnSpc>
            </a:pPr>
            <a:r>
              <a:rPr lang="en-US" b="true" sz="3199">
                <a:solidFill>
                  <a:srgbClr val="3F3F3F"/>
                </a:solidFill>
                <a:latin typeface="Times New Roman Bold"/>
                <a:ea typeface="Times New Roman Bold"/>
                <a:cs typeface="Times New Roman Bold"/>
                <a:sym typeface="Times New Roman Bold"/>
              </a:rPr>
              <a:t>6X8m</a:t>
            </a:r>
          </a:p>
        </p:txBody>
      </p:sp>
      <p:sp>
        <p:nvSpPr>
          <p:cNvPr name="TextBox 4" id="4"/>
          <p:cNvSpPr txBox="true"/>
          <p:nvPr/>
        </p:nvSpPr>
        <p:spPr>
          <a:xfrm rot="0">
            <a:off x="960644" y="6743509"/>
            <a:ext cx="2071764" cy="563928"/>
          </a:xfrm>
          <a:prstGeom prst="rect">
            <a:avLst/>
          </a:prstGeom>
        </p:spPr>
        <p:txBody>
          <a:bodyPr anchor="t" rtlCol="false" tIns="0" lIns="0" bIns="0" rIns="0">
            <a:spAutoFit/>
          </a:bodyPr>
          <a:lstStyle/>
          <a:p>
            <a:pPr algn="l">
              <a:lnSpc>
                <a:spcPts val="4479"/>
              </a:lnSpc>
            </a:pPr>
            <a:r>
              <a:rPr lang="en-US" b="true" sz="3199">
                <a:solidFill>
                  <a:srgbClr val="3F3F3F"/>
                </a:solidFill>
                <a:latin typeface="Times New Roman Bold"/>
                <a:ea typeface="Times New Roman Bold"/>
                <a:cs typeface="Times New Roman Bold"/>
                <a:sym typeface="Times New Roman Bold"/>
              </a:rPr>
              <a:t>120X175cm</a:t>
            </a:r>
          </a:p>
        </p:txBody>
      </p:sp>
      <p:sp>
        <p:nvSpPr>
          <p:cNvPr name="TextBox 5" id="5"/>
          <p:cNvSpPr txBox="true"/>
          <p:nvPr/>
        </p:nvSpPr>
        <p:spPr>
          <a:xfrm rot="0">
            <a:off x="857955" y="314687"/>
            <a:ext cx="2071545" cy="868728"/>
          </a:xfrm>
          <a:prstGeom prst="rect">
            <a:avLst/>
          </a:prstGeom>
        </p:spPr>
        <p:txBody>
          <a:bodyPr anchor="t" rtlCol="false" tIns="0" lIns="0" bIns="0" rIns="0">
            <a:spAutoFit/>
          </a:bodyPr>
          <a:lstStyle/>
          <a:p>
            <a:pPr algn="l">
              <a:lnSpc>
                <a:spcPts val="7614"/>
              </a:lnSpc>
            </a:pPr>
            <a:r>
              <a:rPr lang="en-US" b="true" sz="3199">
                <a:solidFill>
                  <a:srgbClr val="3F3F3F"/>
                </a:solidFill>
                <a:latin typeface="Times New Roman Bold"/>
                <a:ea typeface="Times New Roman Bold"/>
                <a:cs typeface="Times New Roman Bold"/>
                <a:sym typeface="Times New Roman Bold"/>
              </a:rPr>
              <a:t>Şehir:İzmir</a:t>
            </a:r>
          </a:p>
        </p:txBody>
      </p:sp>
      <p:sp>
        <p:nvSpPr>
          <p:cNvPr name="TextBox 6" id="6"/>
          <p:cNvSpPr txBox="true"/>
          <p:nvPr/>
        </p:nvSpPr>
        <p:spPr>
          <a:xfrm rot="0">
            <a:off x="857955" y="1281665"/>
            <a:ext cx="2210162" cy="2002203"/>
          </a:xfrm>
          <a:prstGeom prst="rect">
            <a:avLst/>
          </a:prstGeom>
        </p:spPr>
        <p:txBody>
          <a:bodyPr anchor="t" rtlCol="false" tIns="0" lIns="0" bIns="0" rIns="0">
            <a:spAutoFit/>
          </a:bodyPr>
          <a:lstStyle/>
          <a:p>
            <a:pPr algn="l">
              <a:lnSpc>
                <a:spcPts val="7614"/>
              </a:lnSpc>
            </a:pPr>
            <a:r>
              <a:rPr lang="en-US" b="true" sz="3199">
                <a:solidFill>
                  <a:srgbClr val="3F3F3F"/>
                </a:solidFill>
                <a:latin typeface="Times New Roman Bold"/>
                <a:ea typeface="Times New Roman Bold"/>
                <a:cs typeface="Times New Roman Bold"/>
                <a:sym typeface="Times New Roman Bold"/>
              </a:rPr>
              <a:t>Uygulama</a:t>
            </a:r>
          </a:p>
          <a:p>
            <a:pPr algn="l">
              <a:lnSpc>
                <a:spcPts val="1599"/>
              </a:lnSpc>
            </a:pPr>
            <a:r>
              <a:rPr lang="en-US" b="true" sz="3199">
                <a:solidFill>
                  <a:srgbClr val="3F3F3F"/>
                </a:solidFill>
                <a:latin typeface="Times New Roman Bold"/>
                <a:ea typeface="Times New Roman Bold"/>
                <a:cs typeface="Times New Roman Bold"/>
                <a:sym typeface="Times New Roman Bold"/>
              </a:rPr>
              <a:t>Zamanı:Ara</a:t>
            </a:r>
          </a:p>
          <a:p>
            <a:pPr algn="l">
              <a:lnSpc>
                <a:spcPts val="7099"/>
              </a:lnSpc>
            </a:pPr>
            <a:r>
              <a:rPr lang="en-US" b="true" sz="3199">
                <a:solidFill>
                  <a:srgbClr val="3F3F3F"/>
                </a:solidFill>
                <a:latin typeface="Times New Roman Bold"/>
                <a:ea typeface="Times New Roman Bold"/>
                <a:cs typeface="Times New Roman Bold"/>
                <a:sym typeface="Times New Roman Bold"/>
              </a:rPr>
              <a:t>lık</a:t>
            </a:r>
          </a:p>
        </p:txBody>
      </p:sp>
      <p:sp>
        <p:nvSpPr>
          <p:cNvPr name="TextBox 7" id="7"/>
          <p:cNvSpPr txBox="true"/>
          <p:nvPr/>
        </p:nvSpPr>
        <p:spPr>
          <a:xfrm rot="0">
            <a:off x="3197781" y="3496818"/>
            <a:ext cx="2266921" cy="2852509"/>
          </a:xfrm>
          <a:prstGeom prst="rect">
            <a:avLst/>
          </a:prstGeom>
        </p:spPr>
        <p:txBody>
          <a:bodyPr anchor="t" rtlCol="false" tIns="0" lIns="0" bIns="0" rIns="0">
            <a:spAutoFit/>
          </a:bodyPr>
          <a:lstStyle/>
          <a:p>
            <a:pPr algn="l">
              <a:lnSpc>
                <a:spcPts val="7998"/>
              </a:lnSpc>
            </a:pPr>
            <a:r>
              <a:rPr lang="en-US" b="true" sz="3199">
                <a:solidFill>
                  <a:srgbClr val="3F3F3F"/>
                </a:solidFill>
                <a:latin typeface="Times New Roman Bold"/>
                <a:ea typeface="Times New Roman Bold"/>
                <a:cs typeface="Times New Roman Bold"/>
                <a:sym typeface="Times New Roman Bold"/>
              </a:rPr>
              <a:t>Uygulama</a:t>
            </a:r>
          </a:p>
          <a:p>
            <a:pPr algn="l">
              <a:lnSpc>
                <a:spcPts val="4466"/>
              </a:lnSpc>
            </a:pPr>
            <a:r>
              <a:rPr lang="en-US" b="true" sz="3199">
                <a:solidFill>
                  <a:srgbClr val="3F3F3F"/>
                </a:solidFill>
                <a:latin typeface="Times New Roman Bold"/>
                <a:ea typeface="Times New Roman Bold"/>
                <a:cs typeface="Times New Roman Bold"/>
                <a:sym typeface="Times New Roman Bold"/>
              </a:rPr>
              <a:t>Yeri</a:t>
            </a:r>
          </a:p>
          <a:p>
            <a:pPr algn="l">
              <a:lnSpc>
                <a:spcPts val="3374"/>
              </a:lnSpc>
            </a:pPr>
            <a:r>
              <a:rPr lang="en-US" b="true" sz="2499">
                <a:solidFill>
                  <a:srgbClr val="3F3F3F"/>
                </a:solidFill>
                <a:latin typeface="Times New Roman Bold"/>
                <a:ea typeface="Times New Roman Bold"/>
                <a:cs typeface="Times New Roman Bold"/>
                <a:sym typeface="Times New Roman Bold"/>
              </a:rPr>
              <a:t>Alsancak(Kıbrıs Şehitleri Cd.)</a:t>
            </a:r>
          </a:p>
        </p:txBody>
      </p:sp>
      <p:sp>
        <p:nvSpPr>
          <p:cNvPr name="TextBox 8" id="8"/>
          <p:cNvSpPr txBox="true"/>
          <p:nvPr/>
        </p:nvSpPr>
        <p:spPr>
          <a:xfrm rot="0">
            <a:off x="857955" y="4305995"/>
            <a:ext cx="1251356" cy="267291"/>
          </a:xfrm>
          <a:prstGeom prst="rect">
            <a:avLst/>
          </a:prstGeom>
        </p:spPr>
        <p:txBody>
          <a:bodyPr anchor="t" rtlCol="false" tIns="0" lIns="0" bIns="0" rIns="0">
            <a:spAutoFit/>
          </a:bodyPr>
          <a:lstStyle/>
          <a:p>
            <a:pPr algn="l">
              <a:lnSpc>
                <a:spcPts val="1499"/>
              </a:lnSpc>
            </a:pPr>
            <a:r>
              <a:rPr lang="en-US" b="true" sz="2999">
                <a:solidFill>
                  <a:srgbClr val="3F3F3F"/>
                </a:solidFill>
                <a:latin typeface="Times New Roman Bold"/>
                <a:ea typeface="Times New Roman Bold"/>
                <a:cs typeface="Times New Roman Bold"/>
                <a:sym typeface="Times New Roman Bold"/>
              </a:rPr>
              <a:t>Ölçüler</a:t>
            </a:r>
          </a:p>
        </p:txBody>
      </p:sp>
      <p:sp>
        <p:nvSpPr>
          <p:cNvPr name="TextBox 9" id="9"/>
          <p:cNvSpPr txBox="true"/>
          <p:nvPr/>
        </p:nvSpPr>
        <p:spPr>
          <a:xfrm rot="0">
            <a:off x="5636381" y="4014416"/>
            <a:ext cx="851735" cy="563928"/>
          </a:xfrm>
          <a:prstGeom prst="rect">
            <a:avLst/>
          </a:prstGeom>
        </p:spPr>
        <p:txBody>
          <a:bodyPr anchor="t" rtlCol="false" tIns="0" lIns="0" bIns="0" rIns="0">
            <a:spAutoFit/>
          </a:bodyPr>
          <a:lstStyle/>
          <a:p>
            <a:pPr algn="l">
              <a:lnSpc>
                <a:spcPts val="4479"/>
              </a:lnSpc>
            </a:pPr>
            <a:r>
              <a:rPr lang="en-US" b="true" sz="3199">
                <a:solidFill>
                  <a:srgbClr val="3F3F3F"/>
                </a:solidFill>
                <a:latin typeface="Times New Roman Bold"/>
                <a:ea typeface="Times New Roman Bold"/>
                <a:cs typeface="Times New Roman Bold"/>
                <a:sym typeface="Times New Roman Bold"/>
              </a:rPr>
              <a:t>Adet</a:t>
            </a:r>
          </a:p>
        </p:txBody>
      </p:sp>
      <p:sp>
        <p:nvSpPr>
          <p:cNvPr name="TextBox 10" id="10"/>
          <p:cNvSpPr txBox="true"/>
          <p:nvPr/>
        </p:nvSpPr>
        <p:spPr>
          <a:xfrm rot="0">
            <a:off x="8025594" y="4014416"/>
            <a:ext cx="1450505" cy="563928"/>
          </a:xfrm>
          <a:prstGeom prst="rect">
            <a:avLst/>
          </a:prstGeom>
        </p:spPr>
        <p:txBody>
          <a:bodyPr anchor="t" rtlCol="false" tIns="0" lIns="0" bIns="0" rIns="0">
            <a:spAutoFit/>
          </a:bodyPr>
          <a:lstStyle/>
          <a:p>
            <a:pPr algn="l">
              <a:lnSpc>
                <a:spcPts val="4479"/>
              </a:lnSpc>
            </a:pPr>
            <a:r>
              <a:rPr lang="en-US" b="true" sz="3199">
                <a:solidFill>
                  <a:srgbClr val="3F3F3F"/>
                </a:solidFill>
                <a:latin typeface="Times New Roman Bold"/>
                <a:ea typeface="Times New Roman Bold"/>
                <a:cs typeface="Times New Roman Bold"/>
                <a:sym typeface="Times New Roman Bold"/>
              </a:rPr>
              <a:t>Frekans</a:t>
            </a:r>
          </a:p>
        </p:txBody>
      </p:sp>
      <p:sp>
        <p:nvSpPr>
          <p:cNvPr name="TextBox 11" id="11"/>
          <p:cNvSpPr txBox="true"/>
          <p:nvPr/>
        </p:nvSpPr>
        <p:spPr>
          <a:xfrm rot="0">
            <a:off x="10414806" y="4014416"/>
            <a:ext cx="828866" cy="563928"/>
          </a:xfrm>
          <a:prstGeom prst="rect">
            <a:avLst/>
          </a:prstGeom>
        </p:spPr>
        <p:txBody>
          <a:bodyPr anchor="t" rtlCol="false" tIns="0" lIns="0" bIns="0" rIns="0">
            <a:spAutoFit/>
          </a:bodyPr>
          <a:lstStyle/>
          <a:p>
            <a:pPr algn="l">
              <a:lnSpc>
                <a:spcPts val="4479"/>
              </a:lnSpc>
            </a:pPr>
            <a:r>
              <a:rPr lang="en-US" b="true" sz="3199">
                <a:solidFill>
                  <a:srgbClr val="3F3F3F"/>
                </a:solidFill>
                <a:latin typeface="Times New Roman Bold"/>
                <a:ea typeface="Times New Roman Bold"/>
                <a:cs typeface="Times New Roman Bold"/>
                <a:sym typeface="Times New Roman Bold"/>
              </a:rPr>
              <a:t>Süre</a:t>
            </a:r>
          </a:p>
        </p:txBody>
      </p:sp>
      <p:sp>
        <p:nvSpPr>
          <p:cNvPr name="TextBox 12" id="12"/>
          <p:cNvSpPr txBox="true"/>
          <p:nvPr/>
        </p:nvSpPr>
        <p:spPr>
          <a:xfrm rot="0">
            <a:off x="12804019" y="3444745"/>
            <a:ext cx="1473584" cy="1687878"/>
          </a:xfrm>
          <a:prstGeom prst="rect">
            <a:avLst/>
          </a:prstGeom>
        </p:spPr>
        <p:txBody>
          <a:bodyPr anchor="t" rtlCol="false" tIns="0" lIns="0" bIns="0" rIns="0">
            <a:spAutoFit/>
          </a:bodyPr>
          <a:lstStyle/>
          <a:p>
            <a:pPr algn="l">
              <a:lnSpc>
                <a:spcPts val="4424"/>
              </a:lnSpc>
            </a:pPr>
            <a:r>
              <a:rPr lang="en-US" b="true" sz="3199">
                <a:solidFill>
                  <a:srgbClr val="3F3F3F"/>
                </a:solidFill>
                <a:latin typeface="Times New Roman Bold"/>
                <a:ea typeface="Times New Roman Bold"/>
                <a:cs typeface="Times New Roman Bold"/>
                <a:sym typeface="Times New Roman Bold"/>
              </a:rPr>
              <a:t>Haftalık Mecra Fiyatı</a:t>
            </a:r>
          </a:p>
        </p:txBody>
      </p:sp>
      <p:sp>
        <p:nvSpPr>
          <p:cNvPr name="TextBox 13" id="13"/>
          <p:cNvSpPr txBox="true"/>
          <p:nvPr/>
        </p:nvSpPr>
        <p:spPr>
          <a:xfrm rot="0">
            <a:off x="15193232" y="3727447"/>
            <a:ext cx="1381725" cy="1125903"/>
          </a:xfrm>
          <a:prstGeom prst="rect">
            <a:avLst/>
          </a:prstGeom>
        </p:spPr>
        <p:txBody>
          <a:bodyPr anchor="t" rtlCol="false" tIns="0" lIns="0" bIns="0" rIns="0">
            <a:spAutoFit/>
          </a:bodyPr>
          <a:lstStyle/>
          <a:p>
            <a:pPr algn="l">
              <a:lnSpc>
                <a:spcPts val="4424"/>
              </a:lnSpc>
            </a:pPr>
            <a:r>
              <a:rPr lang="en-US" b="true" sz="3199">
                <a:solidFill>
                  <a:srgbClr val="3F3F3F"/>
                </a:solidFill>
                <a:latin typeface="Times New Roman Bold"/>
                <a:ea typeface="Times New Roman Bold"/>
                <a:cs typeface="Times New Roman Bold"/>
                <a:sym typeface="Times New Roman Bold"/>
              </a:rPr>
              <a:t>Toplam Fiyat</a:t>
            </a:r>
          </a:p>
        </p:txBody>
      </p:sp>
      <p:sp>
        <p:nvSpPr>
          <p:cNvPr name="TextBox 14" id="14"/>
          <p:cNvSpPr txBox="true"/>
          <p:nvPr/>
        </p:nvSpPr>
        <p:spPr>
          <a:xfrm rot="0">
            <a:off x="3247168" y="6322514"/>
            <a:ext cx="2248433" cy="1164193"/>
          </a:xfrm>
          <a:prstGeom prst="rect">
            <a:avLst/>
          </a:prstGeom>
        </p:spPr>
        <p:txBody>
          <a:bodyPr anchor="t" rtlCol="false" tIns="0" lIns="0" bIns="0" rIns="0">
            <a:spAutoFit/>
          </a:bodyPr>
          <a:lstStyle/>
          <a:p>
            <a:pPr algn="l">
              <a:lnSpc>
                <a:spcPts val="6249"/>
              </a:lnSpc>
            </a:pPr>
            <a:r>
              <a:rPr lang="en-US" b="true" sz="2499">
                <a:solidFill>
                  <a:srgbClr val="3F3F3F"/>
                </a:solidFill>
                <a:latin typeface="Times New Roman Bold"/>
                <a:ea typeface="Times New Roman Bold"/>
                <a:cs typeface="Times New Roman Bold"/>
                <a:sym typeface="Times New Roman Bold"/>
              </a:rPr>
              <a:t>Bornova(Forum</a:t>
            </a:r>
          </a:p>
          <a:p>
            <a:pPr algn="l">
              <a:lnSpc>
                <a:spcPts val="1249"/>
              </a:lnSpc>
            </a:pPr>
            <a:r>
              <a:rPr lang="en-US" b="true" sz="2499">
                <a:solidFill>
                  <a:srgbClr val="3F3F3F"/>
                </a:solidFill>
                <a:latin typeface="Times New Roman Bold"/>
                <a:ea typeface="Times New Roman Bold"/>
                <a:cs typeface="Times New Roman Bold"/>
                <a:sym typeface="Times New Roman Bold"/>
              </a:rPr>
              <a:t>Avm Çevresi)</a:t>
            </a:r>
          </a:p>
        </p:txBody>
      </p:sp>
      <p:sp>
        <p:nvSpPr>
          <p:cNvPr name="TextBox 15" id="15"/>
          <p:cNvSpPr txBox="true"/>
          <p:nvPr/>
        </p:nvSpPr>
        <p:spPr>
          <a:xfrm rot="0">
            <a:off x="7714317" y="5583488"/>
            <a:ext cx="161906"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2</a:t>
            </a:r>
          </a:p>
        </p:txBody>
      </p:sp>
      <p:sp>
        <p:nvSpPr>
          <p:cNvPr name="TextBox 16" id="16"/>
          <p:cNvSpPr txBox="true"/>
          <p:nvPr/>
        </p:nvSpPr>
        <p:spPr>
          <a:xfrm rot="0">
            <a:off x="7714317" y="6788591"/>
            <a:ext cx="161906"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2</a:t>
            </a:r>
          </a:p>
        </p:txBody>
      </p:sp>
      <p:sp>
        <p:nvSpPr>
          <p:cNvPr name="TextBox 17" id="17"/>
          <p:cNvSpPr txBox="true"/>
          <p:nvPr/>
        </p:nvSpPr>
        <p:spPr>
          <a:xfrm rot="0">
            <a:off x="7714317" y="7993694"/>
            <a:ext cx="161906"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2</a:t>
            </a:r>
          </a:p>
        </p:txBody>
      </p:sp>
      <p:sp>
        <p:nvSpPr>
          <p:cNvPr name="TextBox 18" id="18"/>
          <p:cNvSpPr txBox="true"/>
          <p:nvPr/>
        </p:nvSpPr>
        <p:spPr>
          <a:xfrm rot="0">
            <a:off x="7714317" y="9198797"/>
            <a:ext cx="161906"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2</a:t>
            </a:r>
          </a:p>
        </p:txBody>
      </p:sp>
      <p:sp>
        <p:nvSpPr>
          <p:cNvPr name="TextBox 19" id="19"/>
          <p:cNvSpPr txBox="true"/>
          <p:nvPr/>
        </p:nvSpPr>
        <p:spPr>
          <a:xfrm rot="0">
            <a:off x="10103529" y="5583488"/>
            <a:ext cx="105188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41 hafta</a:t>
            </a:r>
          </a:p>
        </p:txBody>
      </p:sp>
      <p:sp>
        <p:nvSpPr>
          <p:cNvPr name="TextBox 20" id="20"/>
          <p:cNvSpPr txBox="true"/>
          <p:nvPr/>
        </p:nvSpPr>
        <p:spPr>
          <a:xfrm rot="0">
            <a:off x="10103529" y="6788591"/>
            <a:ext cx="105188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41 hafta</a:t>
            </a:r>
          </a:p>
        </p:txBody>
      </p:sp>
      <p:sp>
        <p:nvSpPr>
          <p:cNvPr name="TextBox 21" id="21"/>
          <p:cNvSpPr txBox="true"/>
          <p:nvPr/>
        </p:nvSpPr>
        <p:spPr>
          <a:xfrm rot="0">
            <a:off x="10103529" y="7993694"/>
            <a:ext cx="105188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41 hafta</a:t>
            </a:r>
          </a:p>
        </p:txBody>
      </p:sp>
      <p:sp>
        <p:nvSpPr>
          <p:cNvPr name="TextBox 22" id="22"/>
          <p:cNvSpPr txBox="true"/>
          <p:nvPr/>
        </p:nvSpPr>
        <p:spPr>
          <a:xfrm rot="0">
            <a:off x="10103529" y="9198797"/>
            <a:ext cx="105188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41 hafta</a:t>
            </a:r>
          </a:p>
        </p:txBody>
      </p:sp>
      <p:sp>
        <p:nvSpPr>
          <p:cNvPr name="TextBox 23" id="23"/>
          <p:cNvSpPr txBox="true"/>
          <p:nvPr/>
        </p:nvSpPr>
        <p:spPr>
          <a:xfrm rot="0">
            <a:off x="14167733" y="5583488"/>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35.000</a:t>
            </a:r>
          </a:p>
        </p:txBody>
      </p:sp>
      <p:sp>
        <p:nvSpPr>
          <p:cNvPr name="TextBox 24" id="24"/>
          <p:cNvSpPr txBox="true"/>
          <p:nvPr/>
        </p:nvSpPr>
        <p:spPr>
          <a:xfrm rot="0">
            <a:off x="14167733" y="6788591"/>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40.000</a:t>
            </a:r>
          </a:p>
        </p:txBody>
      </p:sp>
      <p:sp>
        <p:nvSpPr>
          <p:cNvPr name="TextBox 25" id="25"/>
          <p:cNvSpPr txBox="true"/>
          <p:nvPr/>
        </p:nvSpPr>
        <p:spPr>
          <a:xfrm rot="0">
            <a:off x="14167733" y="7993694"/>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30.000</a:t>
            </a:r>
          </a:p>
        </p:txBody>
      </p:sp>
      <p:sp>
        <p:nvSpPr>
          <p:cNvPr name="TextBox 26" id="26"/>
          <p:cNvSpPr txBox="true"/>
          <p:nvPr/>
        </p:nvSpPr>
        <p:spPr>
          <a:xfrm rot="0">
            <a:off x="14167733" y="9198797"/>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35.000</a:t>
            </a:r>
          </a:p>
        </p:txBody>
      </p:sp>
      <p:sp>
        <p:nvSpPr>
          <p:cNvPr name="TextBox 27" id="27"/>
          <p:cNvSpPr txBox="true"/>
          <p:nvPr/>
        </p:nvSpPr>
        <p:spPr>
          <a:xfrm rot="0">
            <a:off x="16556946" y="5583488"/>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70.000</a:t>
            </a:r>
          </a:p>
        </p:txBody>
      </p:sp>
      <p:sp>
        <p:nvSpPr>
          <p:cNvPr name="TextBox 28" id="28"/>
          <p:cNvSpPr txBox="true"/>
          <p:nvPr/>
        </p:nvSpPr>
        <p:spPr>
          <a:xfrm rot="0">
            <a:off x="16556946" y="6788591"/>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60.000</a:t>
            </a:r>
          </a:p>
        </p:txBody>
      </p:sp>
      <p:sp>
        <p:nvSpPr>
          <p:cNvPr name="TextBox 29" id="29"/>
          <p:cNvSpPr txBox="true"/>
          <p:nvPr/>
        </p:nvSpPr>
        <p:spPr>
          <a:xfrm rot="0">
            <a:off x="16556946" y="7993694"/>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60.000</a:t>
            </a:r>
          </a:p>
        </p:txBody>
      </p:sp>
      <p:sp>
        <p:nvSpPr>
          <p:cNvPr name="TextBox 30" id="30"/>
          <p:cNvSpPr txBox="true"/>
          <p:nvPr/>
        </p:nvSpPr>
        <p:spPr>
          <a:xfrm rot="0">
            <a:off x="16556946" y="9198797"/>
            <a:ext cx="890454" cy="430768"/>
          </a:xfrm>
          <a:prstGeom prst="rect">
            <a:avLst/>
          </a:prstGeom>
        </p:spPr>
        <p:txBody>
          <a:bodyPr anchor="t" rtlCol="false" tIns="0" lIns="0" bIns="0" rIns="0">
            <a:spAutoFit/>
          </a:bodyPr>
          <a:lstStyle/>
          <a:p>
            <a:pPr algn="l">
              <a:lnSpc>
                <a:spcPts val="3499"/>
              </a:lnSpc>
            </a:pPr>
            <a:r>
              <a:rPr lang="en-US" sz="2499">
                <a:solidFill>
                  <a:srgbClr val="3F3F3F"/>
                </a:solidFill>
                <a:latin typeface="Times New Roman"/>
                <a:ea typeface="Times New Roman"/>
                <a:cs typeface="Times New Roman"/>
                <a:sym typeface="Times New Roman"/>
              </a:rPr>
              <a:t>50.000</a:t>
            </a:r>
          </a:p>
        </p:txBody>
      </p:sp>
      <p:sp>
        <p:nvSpPr>
          <p:cNvPr name="TextBox 31" id="31"/>
          <p:cNvSpPr txBox="true"/>
          <p:nvPr/>
        </p:nvSpPr>
        <p:spPr>
          <a:xfrm rot="0">
            <a:off x="3247168" y="7822101"/>
            <a:ext cx="2217534" cy="800881"/>
          </a:xfrm>
          <a:prstGeom prst="rect">
            <a:avLst/>
          </a:prstGeom>
        </p:spPr>
        <p:txBody>
          <a:bodyPr anchor="t" rtlCol="false" tIns="0" lIns="0" bIns="0" rIns="0">
            <a:spAutoFit/>
          </a:bodyPr>
          <a:lstStyle/>
          <a:p>
            <a:pPr algn="l">
              <a:lnSpc>
                <a:spcPts val="3150"/>
              </a:lnSpc>
            </a:pPr>
            <a:r>
              <a:rPr lang="en-US" b="true" sz="2299">
                <a:solidFill>
                  <a:srgbClr val="3F3F3F"/>
                </a:solidFill>
                <a:latin typeface="Times New Roman Bold"/>
                <a:ea typeface="Times New Roman Bold"/>
                <a:cs typeface="Times New Roman Bold"/>
                <a:sym typeface="Times New Roman Bold"/>
              </a:rPr>
              <a:t>Karşıyaka(Cumh uriyet Meydanı)</a:t>
            </a:r>
          </a:p>
        </p:txBody>
      </p:sp>
      <p:sp>
        <p:nvSpPr>
          <p:cNvPr name="TextBox 32" id="32"/>
          <p:cNvSpPr txBox="true"/>
          <p:nvPr/>
        </p:nvSpPr>
        <p:spPr>
          <a:xfrm rot="0">
            <a:off x="3247168" y="8781145"/>
            <a:ext cx="2266245" cy="1077106"/>
          </a:xfrm>
          <a:prstGeom prst="rect">
            <a:avLst/>
          </a:prstGeom>
        </p:spPr>
        <p:txBody>
          <a:bodyPr anchor="t" rtlCol="false" tIns="0" lIns="0" bIns="0" rIns="0">
            <a:spAutoFit/>
          </a:bodyPr>
          <a:lstStyle/>
          <a:p>
            <a:pPr algn="l">
              <a:lnSpc>
                <a:spcPts val="5748"/>
              </a:lnSpc>
            </a:pPr>
            <a:r>
              <a:rPr lang="en-US" b="true" sz="2299">
                <a:solidFill>
                  <a:srgbClr val="3F3F3F"/>
                </a:solidFill>
                <a:latin typeface="Times New Roman Bold"/>
                <a:ea typeface="Times New Roman Bold"/>
                <a:cs typeface="Times New Roman Bold"/>
                <a:sym typeface="Times New Roman Bold"/>
              </a:rPr>
              <a:t>Bayraklı(Westap</a:t>
            </a:r>
          </a:p>
          <a:p>
            <a:pPr algn="l">
              <a:lnSpc>
                <a:spcPts val="1149"/>
              </a:lnSpc>
            </a:pPr>
            <a:r>
              <a:rPr lang="en-US" b="true" sz="2299">
                <a:solidFill>
                  <a:srgbClr val="3F3F3F"/>
                </a:solidFill>
                <a:latin typeface="Times New Roman Bold"/>
                <a:ea typeface="Times New Roman Bold"/>
                <a:cs typeface="Times New Roman Bold"/>
                <a:sym typeface="Times New Roman Bold"/>
              </a:rPr>
              <a:t>ark Avm Çevresi)</a:t>
            </a:r>
          </a:p>
        </p:txBody>
      </p:sp>
      <p:sp>
        <p:nvSpPr>
          <p:cNvPr name="TextBox 33" id="33"/>
          <p:cNvSpPr txBox="true"/>
          <p:nvPr/>
        </p:nvSpPr>
        <p:spPr>
          <a:xfrm rot="0">
            <a:off x="17757696" y="9708299"/>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36</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09825" y="2010451"/>
            <a:ext cx="13468350" cy="6915150"/>
          </a:xfrm>
          <a:custGeom>
            <a:avLst/>
            <a:gdLst/>
            <a:ahLst/>
            <a:cxnLst/>
            <a:rect r="r" b="b" t="t" l="l"/>
            <a:pathLst>
              <a:path h="6915150" w="13468350">
                <a:moveTo>
                  <a:pt x="0" y="0"/>
                </a:moveTo>
                <a:lnTo>
                  <a:pt x="13468350" y="0"/>
                </a:lnTo>
                <a:lnTo>
                  <a:pt x="13468350" y="6915150"/>
                </a:lnTo>
                <a:lnTo>
                  <a:pt x="0" y="6915150"/>
                </a:lnTo>
                <a:lnTo>
                  <a:pt x="0" y="0"/>
                </a:lnTo>
                <a:close/>
              </a:path>
            </a:pathLst>
          </a:custGeom>
          <a:blipFill>
            <a:blip r:embed="rId2"/>
            <a:stretch>
              <a:fillRect l="0" t="0" r="0" b="0"/>
            </a:stretch>
          </a:blipFill>
        </p:spPr>
      </p:sp>
      <p:sp>
        <p:nvSpPr>
          <p:cNvPr name="TextBox 3" id="3"/>
          <p:cNvSpPr txBox="true"/>
          <p:nvPr/>
        </p:nvSpPr>
        <p:spPr>
          <a:xfrm rot="0">
            <a:off x="2554281" y="2147659"/>
            <a:ext cx="2993698" cy="630603"/>
          </a:xfrm>
          <a:prstGeom prst="rect">
            <a:avLst/>
          </a:prstGeom>
        </p:spPr>
        <p:txBody>
          <a:bodyPr anchor="t" rtlCol="false" tIns="0" lIns="0" bIns="0" rIns="0">
            <a:spAutoFit/>
          </a:bodyPr>
          <a:lstStyle/>
          <a:p>
            <a:pPr algn="l">
              <a:lnSpc>
                <a:spcPts val="5131"/>
              </a:lnSpc>
            </a:pPr>
            <a:r>
              <a:rPr lang="en-US" b="true" sz="3199">
                <a:solidFill>
                  <a:srgbClr val="000000"/>
                </a:solidFill>
                <a:latin typeface="Times New Roman Bold"/>
                <a:ea typeface="Times New Roman Bold"/>
                <a:cs typeface="Times New Roman Bold"/>
                <a:sym typeface="Times New Roman Bold"/>
              </a:rPr>
              <a:t>FAALİYETLER</a:t>
            </a:r>
          </a:p>
        </p:txBody>
      </p:sp>
      <p:sp>
        <p:nvSpPr>
          <p:cNvPr name="TextBox 4" id="4"/>
          <p:cNvSpPr txBox="true"/>
          <p:nvPr/>
        </p:nvSpPr>
        <p:spPr>
          <a:xfrm rot="0">
            <a:off x="4072033" y="2763764"/>
            <a:ext cx="77724" cy="558727"/>
          </a:xfrm>
          <a:prstGeom prst="rect">
            <a:avLst/>
          </a:prstGeom>
        </p:spPr>
        <p:txBody>
          <a:bodyPr anchor="t" rtlCol="false" tIns="0" lIns="0" bIns="0" rIns="0">
            <a:spAutoFit/>
          </a:bodyPr>
          <a:lstStyle/>
          <a:p>
            <a:pPr algn="l">
              <a:lnSpc>
                <a:spcPts val="4816"/>
              </a:lnSpc>
            </a:pPr>
            <a:r>
              <a:rPr lang="en-US" b="true" sz="2400">
                <a:solidFill>
                  <a:srgbClr val="000000"/>
                </a:solidFill>
                <a:latin typeface="Times New Roman Bold"/>
                <a:ea typeface="Times New Roman Bold"/>
                <a:cs typeface="Times New Roman Bold"/>
                <a:sym typeface="Times New Roman Bold"/>
              </a:rPr>
              <a:t> </a:t>
            </a:r>
          </a:p>
        </p:txBody>
      </p:sp>
      <p:sp>
        <p:nvSpPr>
          <p:cNvPr name="TextBox 5" id="5"/>
          <p:cNvSpPr txBox="true"/>
          <p:nvPr/>
        </p:nvSpPr>
        <p:spPr>
          <a:xfrm rot="0">
            <a:off x="9342568" y="2214334"/>
            <a:ext cx="2210772" cy="563928"/>
          </a:xfrm>
          <a:prstGeom prst="rect">
            <a:avLst/>
          </a:prstGeom>
        </p:spPr>
        <p:txBody>
          <a:bodyPr anchor="t" rtlCol="false" tIns="0" lIns="0" bIns="0" rIns="0">
            <a:spAutoFit/>
          </a:bodyPr>
          <a:lstStyle/>
          <a:p>
            <a:pPr algn="l">
              <a:lnSpc>
                <a:spcPts val="4479"/>
              </a:lnSpc>
            </a:pPr>
            <a:r>
              <a:rPr lang="en-US" b="true" sz="3199">
                <a:solidFill>
                  <a:srgbClr val="000000"/>
                </a:solidFill>
                <a:latin typeface="Times New Roman Bold"/>
                <a:ea typeface="Times New Roman Bold"/>
                <a:cs typeface="Times New Roman Bold"/>
                <a:sym typeface="Times New Roman Bold"/>
              </a:rPr>
              <a:t>GİDERLER</a:t>
            </a:r>
          </a:p>
        </p:txBody>
      </p:sp>
      <p:sp>
        <p:nvSpPr>
          <p:cNvPr name="TextBox 6" id="6"/>
          <p:cNvSpPr txBox="true"/>
          <p:nvPr/>
        </p:nvSpPr>
        <p:spPr>
          <a:xfrm rot="0">
            <a:off x="2554281" y="2735189"/>
            <a:ext cx="3527793" cy="587302"/>
          </a:xfrm>
          <a:prstGeom prst="rect">
            <a:avLst/>
          </a:prstGeom>
        </p:spPr>
        <p:txBody>
          <a:bodyPr anchor="t" rtlCol="false" tIns="0" lIns="0" bIns="0" rIns="0">
            <a:spAutoFit/>
          </a:bodyPr>
          <a:lstStyle/>
          <a:p>
            <a:pPr algn="l">
              <a:lnSpc>
                <a:spcPts val="5174"/>
              </a:lnSpc>
            </a:pPr>
            <a:r>
              <a:rPr lang="en-US" b="true" sz="2400">
                <a:solidFill>
                  <a:srgbClr val="000000"/>
                </a:solidFill>
                <a:latin typeface="Times New Roman Bold"/>
                <a:ea typeface="Times New Roman Bold"/>
                <a:cs typeface="Times New Roman Bold"/>
                <a:sym typeface="Times New Roman Bold"/>
              </a:rPr>
              <a:t>Özel GünAmbalajları</a:t>
            </a:r>
          </a:p>
        </p:txBody>
      </p:sp>
      <p:sp>
        <p:nvSpPr>
          <p:cNvPr name="TextBox 7" id="7"/>
          <p:cNvSpPr txBox="true"/>
          <p:nvPr/>
        </p:nvSpPr>
        <p:spPr>
          <a:xfrm rot="0">
            <a:off x="2473942" y="3255816"/>
            <a:ext cx="3608132" cy="5526910"/>
          </a:xfrm>
          <a:prstGeom prst="rect">
            <a:avLst/>
          </a:prstGeom>
        </p:spPr>
        <p:txBody>
          <a:bodyPr anchor="t" rtlCol="false" tIns="0" lIns="0" bIns="0" rIns="0">
            <a:spAutoFit/>
          </a:bodyPr>
          <a:lstStyle/>
          <a:p>
            <a:pPr algn="just">
              <a:lnSpc>
                <a:spcPts val="5586"/>
              </a:lnSpc>
            </a:pPr>
            <a:r>
              <a:rPr lang="en-US" b="true" sz="2590">
                <a:solidFill>
                  <a:srgbClr val="000000"/>
                </a:solidFill>
                <a:latin typeface="Times New Roman Bold"/>
                <a:ea typeface="Times New Roman Bold"/>
                <a:cs typeface="Times New Roman Bold"/>
                <a:sym typeface="Times New Roman Bold"/>
              </a:rPr>
              <a:t>Ürün Yerleştirme Billboard Reklamı Influencer İşbirlikleri Zemin Reklamı </a:t>
            </a:r>
          </a:p>
          <a:p>
            <a:pPr algn="just">
              <a:lnSpc>
                <a:spcPts val="5586"/>
              </a:lnSpc>
            </a:pPr>
            <a:r>
              <a:rPr lang="en-US" b="true" sz="2590">
                <a:solidFill>
                  <a:srgbClr val="000000"/>
                </a:solidFill>
                <a:latin typeface="Times New Roman Bold"/>
                <a:ea typeface="Times New Roman Bold"/>
                <a:cs typeface="Times New Roman Bold"/>
                <a:sym typeface="Times New Roman Bold"/>
              </a:rPr>
              <a:t>Sosya Medya Reklamları Diğer Giderler</a:t>
            </a:r>
          </a:p>
          <a:p>
            <a:pPr algn="just">
              <a:lnSpc>
                <a:spcPts val="5586"/>
              </a:lnSpc>
            </a:pPr>
            <a:r>
              <a:rPr lang="en-US" b="true" sz="2590">
                <a:solidFill>
                  <a:srgbClr val="000000"/>
                </a:solidFill>
                <a:latin typeface="Times New Roman Bold"/>
                <a:ea typeface="Times New Roman Bold"/>
                <a:cs typeface="Times New Roman Bold"/>
                <a:sym typeface="Times New Roman Bold"/>
              </a:rPr>
              <a:t>GENEL TOPLAM AjansPayı(%10)=981.800</a:t>
            </a:r>
          </a:p>
        </p:txBody>
      </p:sp>
      <p:sp>
        <p:nvSpPr>
          <p:cNvPr name="TextBox 8" id="8"/>
          <p:cNvSpPr txBox="true"/>
          <p:nvPr/>
        </p:nvSpPr>
        <p:spPr>
          <a:xfrm rot="0">
            <a:off x="14489192" y="2821257"/>
            <a:ext cx="1295209" cy="5193268"/>
          </a:xfrm>
          <a:prstGeom prst="rect">
            <a:avLst/>
          </a:prstGeom>
        </p:spPr>
        <p:txBody>
          <a:bodyPr anchor="t" rtlCol="false" tIns="0" lIns="0" bIns="0" rIns="0">
            <a:spAutoFit/>
          </a:bodyPr>
          <a:lstStyle/>
          <a:p>
            <a:pPr algn="r">
              <a:lnSpc>
                <a:spcPts val="5174"/>
              </a:lnSpc>
            </a:pPr>
            <a:r>
              <a:rPr lang="en-US" sz="2499">
                <a:solidFill>
                  <a:srgbClr val="000000"/>
                </a:solidFill>
                <a:latin typeface="Times New Roman"/>
                <a:ea typeface="Times New Roman"/>
                <a:cs typeface="Times New Roman"/>
                <a:sym typeface="Times New Roman"/>
              </a:rPr>
              <a:t>264.000 1.300.000 1.510.000 5.360.000 684.000 350.000 350.000 9.818.000</a:t>
            </a:r>
          </a:p>
        </p:txBody>
      </p:sp>
      <p:sp>
        <p:nvSpPr>
          <p:cNvPr name="TextBox 9" id="9"/>
          <p:cNvSpPr txBox="true"/>
          <p:nvPr/>
        </p:nvSpPr>
        <p:spPr>
          <a:xfrm rot="0">
            <a:off x="8050197" y="659549"/>
            <a:ext cx="2231203" cy="871052"/>
          </a:xfrm>
          <a:prstGeom prst="rect">
            <a:avLst/>
          </a:prstGeom>
        </p:spPr>
        <p:txBody>
          <a:bodyPr anchor="t" rtlCol="false" tIns="0" lIns="0" bIns="0" rIns="0">
            <a:spAutoFit/>
          </a:bodyPr>
          <a:lstStyle/>
          <a:p>
            <a:pPr algn="l">
              <a:lnSpc>
                <a:spcPts val="6999"/>
              </a:lnSpc>
            </a:pPr>
            <a:r>
              <a:rPr lang="en-US" b="true" sz="4999">
                <a:solidFill>
                  <a:srgbClr val="000000"/>
                </a:solidFill>
                <a:latin typeface="Times New Roman Bold"/>
                <a:ea typeface="Times New Roman Bold"/>
                <a:cs typeface="Times New Roman Bold"/>
                <a:sym typeface="Times New Roman Bold"/>
              </a:rPr>
              <a:t>BÜTÇE</a:t>
            </a:r>
          </a:p>
        </p:txBody>
      </p:sp>
      <p:sp>
        <p:nvSpPr>
          <p:cNvPr name="TextBox 10" id="10"/>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37</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E9ECF4"/>
        </a:solidFill>
      </p:bgPr>
    </p:bg>
    <p:spTree>
      <p:nvGrpSpPr>
        <p:cNvPr id="1" name=""/>
        <p:cNvGrpSpPr/>
        <p:nvPr/>
      </p:nvGrpSpPr>
      <p:grpSpPr>
        <a:xfrm>
          <a:off x="0" y="0"/>
          <a:ext cx="0" cy="0"/>
          <a:chOff x="0" y="0"/>
          <a:chExt cx="0" cy="0"/>
        </a:xfrm>
      </p:grpSpPr>
      <p:sp>
        <p:nvSpPr>
          <p:cNvPr name="Freeform 2" id="2"/>
          <p:cNvSpPr/>
          <p:nvPr/>
        </p:nvSpPr>
        <p:spPr>
          <a:xfrm flipH="false" flipV="false" rot="0">
            <a:off x="905761" y="2603497"/>
            <a:ext cx="8267700" cy="2257425"/>
          </a:xfrm>
          <a:custGeom>
            <a:avLst/>
            <a:gdLst/>
            <a:ahLst/>
            <a:cxnLst/>
            <a:rect r="r" b="b" t="t" l="l"/>
            <a:pathLst>
              <a:path h="2257425" w="8267700">
                <a:moveTo>
                  <a:pt x="0" y="0"/>
                </a:moveTo>
                <a:lnTo>
                  <a:pt x="8267700" y="0"/>
                </a:lnTo>
                <a:lnTo>
                  <a:pt x="8267700" y="2257425"/>
                </a:lnTo>
                <a:lnTo>
                  <a:pt x="0" y="2257425"/>
                </a:lnTo>
                <a:lnTo>
                  <a:pt x="0" y="0"/>
                </a:lnTo>
                <a:close/>
              </a:path>
            </a:pathLst>
          </a:custGeom>
          <a:blipFill>
            <a:blip r:embed="rId2">
              <a:alphaModFix amt="33000"/>
            </a:blip>
            <a:stretch>
              <a:fillRect l="0" t="0" r="0" b="0"/>
            </a:stretch>
          </a:blipFill>
        </p:spPr>
      </p:sp>
      <p:sp>
        <p:nvSpPr>
          <p:cNvPr name="Freeform 3" id="3"/>
          <p:cNvSpPr/>
          <p:nvPr/>
        </p:nvSpPr>
        <p:spPr>
          <a:xfrm flipH="false" flipV="false" rot="0">
            <a:off x="902713" y="4829718"/>
            <a:ext cx="8277225" cy="2114550"/>
          </a:xfrm>
          <a:custGeom>
            <a:avLst/>
            <a:gdLst/>
            <a:ahLst/>
            <a:cxnLst/>
            <a:rect r="r" b="b" t="t" l="l"/>
            <a:pathLst>
              <a:path h="2114550" w="8277225">
                <a:moveTo>
                  <a:pt x="0" y="0"/>
                </a:moveTo>
                <a:lnTo>
                  <a:pt x="8277225" y="0"/>
                </a:lnTo>
                <a:lnTo>
                  <a:pt x="8277225" y="2114550"/>
                </a:lnTo>
                <a:lnTo>
                  <a:pt x="0" y="2114550"/>
                </a:lnTo>
                <a:lnTo>
                  <a:pt x="0" y="0"/>
                </a:lnTo>
                <a:close/>
              </a:path>
            </a:pathLst>
          </a:custGeom>
          <a:blipFill>
            <a:blip r:embed="rId3">
              <a:alphaModFix amt="33000"/>
            </a:blip>
            <a:stretch>
              <a:fillRect l="0" t="0" r="0" b="0"/>
            </a:stretch>
          </a:blipFill>
        </p:spPr>
      </p:sp>
      <p:sp>
        <p:nvSpPr>
          <p:cNvPr name="Freeform 4" id="4"/>
          <p:cNvSpPr/>
          <p:nvPr/>
        </p:nvSpPr>
        <p:spPr>
          <a:xfrm flipH="false" flipV="false" rot="0">
            <a:off x="9382249" y="2603497"/>
            <a:ext cx="8763000" cy="2209800"/>
          </a:xfrm>
          <a:custGeom>
            <a:avLst/>
            <a:gdLst/>
            <a:ahLst/>
            <a:cxnLst/>
            <a:rect r="r" b="b" t="t" l="l"/>
            <a:pathLst>
              <a:path h="2209800" w="8763000">
                <a:moveTo>
                  <a:pt x="0" y="0"/>
                </a:moveTo>
                <a:lnTo>
                  <a:pt x="8763000" y="0"/>
                </a:lnTo>
                <a:lnTo>
                  <a:pt x="8763000" y="2209800"/>
                </a:lnTo>
                <a:lnTo>
                  <a:pt x="0" y="2209800"/>
                </a:lnTo>
                <a:lnTo>
                  <a:pt x="0" y="0"/>
                </a:lnTo>
                <a:close/>
              </a:path>
            </a:pathLst>
          </a:custGeom>
          <a:blipFill>
            <a:blip r:embed="rId4">
              <a:alphaModFix amt="33000"/>
            </a:blip>
            <a:stretch>
              <a:fillRect l="0" t="0" r="0" b="0"/>
            </a:stretch>
          </a:blipFill>
        </p:spPr>
      </p:sp>
      <p:sp>
        <p:nvSpPr>
          <p:cNvPr name="Freeform 5" id="5"/>
          <p:cNvSpPr/>
          <p:nvPr/>
        </p:nvSpPr>
        <p:spPr>
          <a:xfrm flipH="false" flipV="false" rot="0">
            <a:off x="905761" y="7055930"/>
            <a:ext cx="8267700" cy="2219325"/>
          </a:xfrm>
          <a:custGeom>
            <a:avLst/>
            <a:gdLst/>
            <a:ahLst/>
            <a:cxnLst/>
            <a:rect r="r" b="b" t="t" l="l"/>
            <a:pathLst>
              <a:path h="2219325" w="8267700">
                <a:moveTo>
                  <a:pt x="0" y="0"/>
                </a:moveTo>
                <a:lnTo>
                  <a:pt x="8267700" y="0"/>
                </a:lnTo>
                <a:lnTo>
                  <a:pt x="8267700" y="2219324"/>
                </a:lnTo>
                <a:lnTo>
                  <a:pt x="0" y="2219324"/>
                </a:lnTo>
                <a:lnTo>
                  <a:pt x="0" y="0"/>
                </a:lnTo>
                <a:close/>
              </a:path>
            </a:pathLst>
          </a:custGeom>
          <a:blipFill>
            <a:blip r:embed="rId5">
              <a:alphaModFix amt="33000"/>
            </a:blip>
            <a:stretch>
              <a:fillRect l="0" t="0" r="0" b="0"/>
            </a:stretch>
          </a:blipFill>
        </p:spPr>
      </p:sp>
      <p:sp>
        <p:nvSpPr>
          <p:cNvPr name="Freeform 6" id="6"/>
          <p:cNvSpPr/>
          <p:nvPr/>
        </p:nvSpPr>
        <p:spPr>
          <a:xfrm flipH="false" flipV="false" rot="0">
            <a:off x="9382249" y="4941380"/>
            <a:ext cx="8686800" cy="2114550"/>
          </a:xfrm>
          <a:custGeom>
            <a:avLst/>
            <a:gdLst/>
            <a:ahLst/>
            <a:cxnLst/>
            <a:rect r="r" b="b" t="t" l="l"/>
            <a:pathLst>
              <a:path h="2114550" w="8686800">
                <a:moveTo>
                  <a:pt x="0" y="0"/>
                </a:moveTo>
                <a:lnTo>
                  <a:pt x="8686800" y="0"/>
                </a:lnTo>
                <a:lnTo>
                  <a:pt x="8686800" y="2114550"/>
                </a:lnTo>
                <a:lnTo>
                  <a:pt x="0" y="2114550"/>
                </a:lnTo>
                <a:lnTo>
                  <a:pt x="0" y="0"/>
                </a:lnTo>
                <a:close/>
              </a:path>
            </a:pathLst>
          </a:custGeom>
          <a:blipFill>
            <a:blip r:embed="rId6">
              <a:alphaModFix amt="33000"/>
            </a:blip>
            <a:stretch>
              <a:fillRect l="0" t="0" r="0" b="0"/>
            </a:stretch>
          </a:blipFill>
        </p:spPr>
      </p:sp>
      <p:sp>
        <p:nvSpPr>
          <p:cNvPr name="Freeform 7" id="7" descr="Blurred Shadow"/>
          <p:cNvSpPr/>
          <p:nvPr/>
        </p:nvSpPr>
        <p:spPr>
          <a:xfrm flipH="false" flipV="false" rot="0">
            <a:off x="1311316" y="4235291"/>
            <a:ext cx="7305675" cy="838200"/>
          </a:xfrm>
          <a:custGeom>
            <a:avLst/>
            <a:gdLst/>
            <a:ahLst/>
            <a:cxnLst/>
            <a:rect r="r" b="b" t="t" l="l"/>
            <a:pathLst>
              <a:path h="838200" w="7305675">
                <a:moveTo>
                  <a:pt x="0" y="0"/>
                </a:moveTo>
                <a:lnTo>
                  <a:pt x="7305675" y="0"/>
                </a:lnTo>
                <a:lnTo>
                  <a:pt x="7305675" y="838200"/>
                </a:lnTo>
                <a:lnTo>
                  <a:pt x="0" y="838200"/>
                </a:lnTo>
                <a:lnTo>
                  <a:pt x="0" y="0"/>
                </a:lnTo>
                <a:close/>
              </a:path>
            </a:pathLst>
          </a:custGeom>
          <a:blipFill>
            <a:blip r:embed="rId7">
              <a:alphaModFix amt="33000"/>
            </a:blip>
            <a:stretch>
              <a:fillRect l="0" t="0" r="0" b="0"/>
            </a:stretch>
          </a:blipFill>
        </p:spPr>
      </p:sp>
      <p:sp>
        <p:nvSpPr>
          <p:cNvPr name="Freeform 8" id="8" descr="Blurred Shadow"/>
          <p:cNvSpPr/>
          <p:nvPr/>
        </p:nvSpPr>
        <p:spPr>
          <a:xfrm flipH="false" flipV="false" rot="0">
            <a:off x="1311316" y="6461503"/>
            <a:ext cx="7305675" cy="838200"/>
          </a:xfrm>
          <a:custGeom>
            <a:avLst/>
            <a:gdLst/>
            <a:ahLst/>
            <a:cxnLst/>
            <a:rect r="r" b="b" t="t" l="l"/>
            <a:pathLst>
              <a:path h="838200" w="7305675">
                <a:moveTo>
                  <a:pt x="0" y="0"/>
                </a:moveTo>
                <a:lnTo>
                  <a:pt x="7305675" y="0"/>
                </a:lnTo>
                <a:lnTo>
                  <a:pt x="7305675" y="838200"/>
                </a:lnTo>
                <a:lnTo>
                  <a:pt x="0" y="838200"/>
                </a:lnTo>
                <a:lnTo>
                  <a:pt x="0" y="0"/>
                </a:lnTo>
                <a:close/>
              </a:path>
            </a:pathLst>
          </a:custGeom>
          <a:blipFill>
            <a:blip r:embed="rId7">
              <a:alphaModFix amt="33000"/>
            </a:blip>
            <a:stretch>
              <a:fillRect l="0" t="0" r="0" b="0"/>
            </a:stretch>
          </a:blipFill>
        </p:spPr>
      </p:sp>
      <p:sp>
        <p:nvSpPr>
          <p:cNvPr name="Freeform 9" id="9" descr="Blurred Shadow"/>
          <p:cNvSpPr/>
          <p:nvPr/>
        </p:nvSpPr>
        <p:spPr>
          <a:xfrm flipH="false" flipV="false" rot="0">
            <a:off x="9786823" y="4235291"/>
            <a:ext cx="7305675" cy="838200"/>
          </a:xfrm>
          <a:custGeom>
            <a:avLst/>
            <a:gdLst/>
            <a:ahLst/>
            <a:cxnLst/>
            <a:rect r="r" b="b" t="t" l="l"/>
            <a:pathLst>
              <a:path h="838200" w="7305675">
                <a:moveTo>
                  <a:pt x="0" y="0"/>
                </a:moveTo>
                <a:lnTo>
                  <a:pt x="7305675" y="0"/>
                </a:lnTo>
                <a:lnTo>
                  <a:pt x="7305675" y="838200"/>
                </a:lnTo>
                <a:lnTo>
                  <a:pt x="0" y="838200"/>
                </a:lnTo>
                <a:lnTo>
                  <a:pt x="0" y="0"/>
                </a:lnTo>
                <a:close/>
              </a:path>
            </a:pathLst>
          </a:custGeom>
          <a:blipFill>
            <a:blip r:embed="rId7">
              <a:alphaModFix amt="33000"/>
            </a:blip>
            <a:stretch>
              <a:fillRect l="0" t="0" r="0" b="0"/>
            </a:stretch>
          </a:blipFill>
        </p:spPr>
      </p:sp>
      <p:sp>
        <p:nvSpPr>
          <p:cNvPr name="Freeform 10" id="10" descr="Blurred Shadow"/>
          <p:cNvSpPr/>
          <p:nvPr/>
        </p:nvSpPr>
        <p:spPr>
          <a:xfrm flipH="false" flipV="false" rot="0">
            <a:off x="9786823" y="6461503"/>
            <a:ext cx="7305675" cy="838200"/>
          </a:xfrm>
          <a:custGeom>
            <a:avLst/>
            <a:gdLst/>
            <a:ahLst/>
            <a:cxnLst/>
            <a:rect r="r" b="b" t="t" l="l"/>
            <a:pathLst>
              <a:path h="838200" w="7305675">
                <a:moveTo>
                  <a:pt x="0" y="0"/>
                </a:moveTo>
                <a:lnTo>
                  <a:pt x="7305675" y="0"/>
                </a:lnTo>
                <a:lnTo>
                  <a:pt x="7305675" y="838200"/>
                </a:lnTo>
                <a:lnTo>
                  <a:pt x="0" y="838200"/>
                </a:lnTo>
                <a:lnTo>
                  <a:pt x="0" y="0"/>
                </a:lnTo>
                <a:close/>
              </a:path>
            </a:pathLst>
          </a:custGeom>
          <a:blipFill>
            <a:blip r:embed="rId7">
              <a:alphaModFix amt="33000"/>
            </a:blip>
            <a:stretch>
              <a:fillRect l="0" t="0" r="0" b="0"/>
            </a:stretch>
          </a:blipFill>
        </p:spPr>
      </p:sp>
      <p:sp>
        <p:nvSpPr>
          <p:cNvPr name="Freeform 11" id="11" descr="Blurred Shadow"/>
          <p:cNvSpPr/>
          <p:nvPr/>
        </p:nvSpPr>
        <p:spPr>
          <a:xfrm flipH="false" flipV="false" rot="0">
            <a:off x="9786823" y="8687724"/>
            <a:ext cx="7305675" cy="838200"/>
          </a:xfrm>
          <a:custGeom>
            <a:avLst/>
            <a:gdLst/>
            <a:ahLst/>
            <a:cxnLst/>
            <a:rect r="r" b="b" t="t" l="l"/>
            <a:pathLst>
              <a:path h="838200" w="7305675">
                <a:moveTo>
                  <a:pt x="0" y="0"/>
                </a:moveTo>
                <a:lnTo>
                  <a:pt x="7305675" y="0"/>
                </a:lnTo>
                <a:lnTo>
                  <a:pt x="7305675" y="838200"/>
                </a:lnTo>
                <a:lnTo>
                  <a:pt x="0" y="838200"/>
                </a:lnTo>
                <a:lnTo>
                  <a:pt x="0" y="0"/>
                </a:lnTo>
                <a:close/>
              </a:path>
            </a:pathLst>
          </a:custGeom>
          <a:blipFill>
            <a:blip r:embed="rId7">
              <a:alphaModFix amt="33000"/>
            </a:blip>
            <a:stretch>
              <a:fillRect l="0" t="0" r="0" b="0"/>
            </a:stretch>
          </a:blipFill>
        </p:spPr>
      </p:sp>
      <p:sp>
        <p:nvSpPr>
          <p:cNvPr name="Freeform 12" id="12"/>
          <p:cNvSpPr/>
          <p:nvPr/>
        </p:nvSpPr>
        <p:spPr>
          <a:xfrm flipH="false" flipV="false" rot="0">
            <a:off x="9348911" y="7065454"/>
            <a:ext cx="8753475" cy="2266950"/>
          </a:xfrm>
          <a:custGeom>
            <a:avLst/>
            <a:gdLst/>
            <a:ahLst/>
            <a:cxnLst/>
            <a:rect r="r" b="b" t="t" l="l"/>
            <a:pathLst>
              <a:path h="2266950" w="8753475">
                <a:moveTo>
                  <a:pt x="0" y="0"/>
                </a:moveTo>
                <a:lnTo>
                  <a:pt x="8753475" y="0"/>
                </a:lnTo>
                <a:lnTo>
                  <a:pt x="8753475" y="2266950"/>
                </a:lnTo>
                <a:lnTo>
                  <a:pt x="0" y="2266950"/>
                </a:lnTo>
                <a:lnTo>
                  <a:pt x="0" y="0"/>
                </a:lnTo>
                <a:close/>
              </a:path>
            </a:pathLst>
          </a:custGeom>
          <a:blipFill>
            <a:blip r:embed="rId8"/>
            <a:stretch>
              <a:fillRect l="0" t="0" r="0" b="0"/>
            </a:stretch>
          </a:blipFill>
        </p:spPr>
      </p:sp>
      <p:sp>
        <p:nvSpPr>
          <p:cNvPr name="TextBox 13" id="13"/>
          <p:cNvSpPr txBox="true"/>
          <p:nvPr/>
        </p:nvSpPr>
        <p:spPr>
          <a:xfrm rot="0">
            <a:off x="1251795" y="7246001"/>
            <a:ext cx="541258" cy="564642"/>
          </a:xfrm>
          <a:prstGeom prst="rect">
            <a:avLst/>
          </a:prstGeom>
        </p:spPr>
        <p:txBody>
          <a:bodyPr anchor="t" rtlCol="false" tIns="0" lIns="0" bIns="0" rIns="0">
            <a:spAutoFit/>
          </a:bodyPr>
          <a:lstStyle/>
          <a:p>
            <a:pPr algn="l">
              <a:lnSpc>
                <a:spcPts val="4479"/>
              </a:lnSpc>
            </a:pPr>
            <a:r>
              <a:rPr lang="en-US" b="true" sz="3199">
                <a:solidFill>
                  <a:srgbClr val="FFFFFF"/>
                </a:solidFill>
                <a:latin typeface="DM Sans Bold"/>
                <a:ea typeface="DM Sans Bold"/>
                <a:cs typeface="DM Sans Bold"/>
                <a:sym typeface="DM Sans Bold"/>
              </a:rPr>
              <a:t>03</a:t>
            </a:r>
          </a:p>
        </p:txBody>
      </p:sp>
      <p:sp>
        <p:nvSpPr>
          <p:cNvPr name="TextBox 14" id="14"/>
          <p:cNvSpPr txBox="true"/>
          <p:nvPr/>
        </p:nvSpPr>
        <p:spPr>
          <a:xfrm rot="0">
            <a:off x="1257900" y="5029314"/>
            <a:ext cx="530904" cy="564642"/>
          </a:xfrm>
          <a:prstGeom prst="rect">
            <a:avLst/>
          </a:prstGeom>
        </p:spPr>
        <p:txBody>
          <a:bodyPr anchor="t" rtlCol="false" tIns="0" lIns="0" bIns="0" rIns="0">
            <a:spAutoFit/>
          </a:bodyPr>
          <a:lstStyle/>
          <a:p>
            <a:pPr algn="l">
              <a:lnSpc>
                <a:spcPts val="4479"/>
              </a:lnSpc>
            </a:pPr>
            <a:r>
              <a:rPr lang="en-US" b="true" sz="3199">
                <a:solidFill>
                  <a:srgbClr val="FFFFFF"/>
                </a:solidFill>
                <a:latin typeface="DM Sans Bold"/>
                <a:ea typeface="DM Sans Bold"/>
                <a:cs typeface="DM Sans Bold"/>
                <a:sym typeface="DM Sans Bold"/>
              </a:rPr>
              <a:t>02</a:t>
            </a:r>
          </a:p>
        </p:txBody>
      </p:sp>
      <p:sp>
        <p:nvSpPr>
          <p:cNvPr name="TextBox 15" id="15"/>
          <p:cNvSpPr txBox="true"/>
          <p:nvPr/>
        </p:nvSpPr>
        <p:spPr>
          <a:xfrm rot="0">
            <a:off x="1302696" y="2793568"/>
            <a:ext cx="437236" cy="564642"/>
          </a:xfrm>
          <a:prstGeom prst="rect">
            <a:avLst/>
          </a:prstGeom>
        </p:spPr>
        <p:txBody>
          <a:bodyPr anchor="t" rtlCol="false" tIns="0" lIns="0" bIns="0" rIns="0">
            <a:spAutoFit/>
          </a:bodyPr>
          <a:lstStyle/>
          <a:p>
            <a:pPr algn="l">
              <a:lnSpc>
                <a:spcPts val="4479"/>
              </a:lnSpc>
            </a:pPr>
            <a:r>
              <a:rPr lang="en-US" b="true" sz="3199">
                <a:solidFill>
                  <a:srgbClr val="FFFFFF"/>
                </a:solidFill>
                <a:latin typeface="DM Sans Bold"/>
                <a:ea typeface="DM Sans Bold"/>
                <a:cs typeface="DM Sans Bold"/>
                <a:sym typeface="DM Sans Bold"/>
              </a:rPr>
              <a:t>01</a:t>
            </a:r>
          </a:p>
        </p:txBody>
      </p:sp>
      <p:sp>
        <p:nvSpPr>
          <p:cNvPr name="TextBox 16" id="16"/>
          <p:cNvSpPr txBox="true"/>
          <p:nvPr/>
        </p:nvSpPr>
        <p:spPr>
          <a:xfrm rot="0">
            <a:off x="9718072" y="2793568"/>
            <a:ext cx="559918" cy="564642"/>
          </a:xfrm>
          <a:prstGeom prst="rect">
            <a:avLst/>
          </a:prstGeom>
        </p:spPr>
        <p:txBody>
          <a:bodyPr anchor="t" rtlCol="false" tIns="0" lIns="0" bIns="0" rIns="0">
            <a:spAutoFit/>
          </a:bodyPr>
          <a:lstStyle/>
          <a:p>
            <a:pPr algn="l">
              <a:lnSpc>
                <a:spcPts val="4479"/>
              </a:lnSpc>
            </a:pPr>
            <a:r>
              <a:rPr lang="en-US" b="true" sz="3199">
                <a:solidFill>
                  <a:srgbClr val="FFFFFF"/>
                </a:solidFill>
                <a:latin typeface="DM Sans Bold"/>
                <a:ea typeface="DM Sans Bold"/>
                <a:cs typeface="DM Sans Bold"/>
                <a:sym typeface="DM Sans Bold"/>
              </a:rPr>
              <a:t>04</a:t>
            </a:r>
          </a:p>
        </p:txBody>
      </p:sp>
      <p:sp>
        <p:nvSpPr>
          <p:cNvPr name="TextBox 17" id="17"/>
          <p:cNvSpPr txBox="true"/>
          <p:nvPr/>
        </p:nvSpPr>
        <p:spPr>
          <a:xfrm rot="0">
            <a:off x="9719567" y="7246001"/>
            <a:ext cx="557012" cy="564642"/>
          </a:xfrm>
          <a:prstGeom prst="rect">
            <a:avLst/>
          </a:prstGeom>
        </p:spPr>
        <p:txBody>
          <a:bodyPr anchor="t" rtlCol="false" tIns="0" lIns="0" bIns="0" rIns="0">
            <a:spAutoFit/>
          </a:bodyPr>
          <a:lstStyle/>
          <a:p>
            <a:pPr algn="l">
              <a:lnSpc>
                <a:spcPts val="4479"/>
              </a:lnSpc>
            </a:pPr>
            <a:r>
              <a:rPr lang="en-US" b="true" sz="3199">
                <a:solidFill>
                  <a:srgbClr val="FFFFFF"/>
                </a:solidFill>
                <a:latin typeface="DM Sans Bold"/>
                <a:ea typeface="DM Sans Bold"/>
                <a:cs typeface="DM Sans Bold"/>
                <a:sym typeface="DM Sans Bold"/>
              </a:rPr>
              <a:t>06</a:t>
            </a:r>
          </a:p>
        </p:txBody>
      </p:sp>
      <p:sp>
        <p:nvSpPr>
          <p:cNvPr name="TextBox 18" id="18"/>
          <p:cNvSpPr txBox="true"/>
          <p:nvPr/>
        </p:nvSpPr>
        <p:spPr>
          <a:xfrm rot="0">
            <a:off x="9722387" y="5019789"/>
            <a:ext cx="551212" cy="564642"/>
          </a:xfrm>
          <a:prstGeom prst="rect">
            <a:avLst/>
          </a:prstGeom>
        </p:spPr>
        <p:txBody>
          <a:bodyPr anchor="t" rtlCol="false" tIns="0" lIns="0" bIns="0" rIns="0">
            <a:spAutoFit/>
          </a:bodyPr>
          <a:lstStyle/>
          <a:p>
            <a:pPr algn="l">
              <a:lnSpc>
                <a:spcPts val="4479"/>
              </a:lnSpc>
            </a:pPr>
            <a:r>
              <a:rPr lang="en-US" b="true" sz="3199">
                <a:solidFill>
                  <a:srgbClr val="FFFFFF"/>
                </a:solidFill>
                <a:latin typeface="DM Sans Bold"/>
                <a:ea typeface="DM Sans Bold"/>
                <a:cs typeface="DM Sans Bold"/>
                <a:sym typeface="DM Sans Bold"/>
              </a:rPr>
              <a:t>05</a:t>
            </a:r>
          </a:p>
        </p:txBody>
      </p:sp>
      <p:sp>
        <p:nvSpPr>
          <p:cNvPr name="TextBox 19" id="19"/>
          <p:cNvSpPr txBox="true"/>
          <p:nvPr/>
        </p:nvSpPr>
        <p:spPr>
          <a:xfrm rot="0">
            <a:off x="2081974" y="3144641"/>
            <a:ext cx="6007579" cy="1659303"/>
          </a:xfrm>
          <a:prstGeom prst="rect">
            <a:avLst/>
          </a:prstGeom>
        </p:spPr>
        <p:txBody>
          <a:bodyPr anchor="t" rtlCol="false" tIns="0" lIns="0" bIns="0" rIns="0">
            <a:spAutoFit/>
          </a:bodyPr>
          <a:lstStyle/>
          <a:p>
            <a:pPr algn="l">
              <a:lnSpc>
                <a:spcPts val="4351"/>
              </a:lnSpc>
            </a:pPr>
            <a:r>
              <a:rPr lang="en-US" sz="3199">
                <a:solidFill>
                  <a:srgbClr val="000000"/>
                </a:solidFill>
                <a:latin typeface="Times New Roman"/>
                <a:ea typeface="Times New Roman"/>
                <a:cs typeface="Times New Roman"/>
                <a:sym typeface="Times New Roman"/>
              </a:rPr>
              <a:t>Ortadan bölünen yaprak özelliğinin net anlatımıyla ürün faydasının hızlı anlaşılması.</a:t>
            </a:r>
          </a:p>
        </p:txBody>
      </p:sp>
      <p:sp>
        <p:nvSpPr>
          <p:cNvPr name="TextBox 20" id="20"/>
          <p:cNvSpPr txBox="true"/>
          <p:nvPr/>
        </p:nvSpPr>
        <p:spPr>
          <a:xfrm rot="0">
            <a:off x="2123446" y="7535018"/>
            <a:ext cx="6284805" cy="1659303"/>
          </a:xfrm>
          <a:prstGeom prst="rect">
            <a:avLst/>
          </a:prstGeom>
        </p:spPr>
        <p:txBody>
          <a:bodyPr anchor="t" rtlCol="false" tIns="0" lIns="0" bIns="0" rIns="0">
            <a:spAutoFit/>
          </a:bodyPr>
          <a:lstStyle/>
          <a:p>
            <a:pPr algn="ctr">
              <a:lnSpc>
                <a:spcPts val="4351"/>
              </a:lnSpc>
            </a:pPr>
            <a:r>
              <a:rPr lang="en-US" sz="3199">
                <a:solidFill>
                  <a:srgbClr val="000000"/>
                </a:solidFill>
                <a:latin typeface="Times New Roman"/>
                <a:ea typeface="Times New Roman"/>
                <a:cs typeface="Times New Roman"/>
                <a:sym typeface="Times New Roman"/>
              </a:rPr>
              <a:t>Küçük ihtiyaçlarda yarım yaprak kullanımıyla tüketim hızının düşmesi, ürün ömrünün uzaması.</a:t>
            </a:r>
          </a:p>
        </p:txBody>
      </p:sp>
      <p:sp>
        <p:nvSpPr>
          <p:cNvPr name="TextBox 21" id="21"/>
          <p:cNvSpPr txBox="true"/>
          <p:nvPr/>
        </p:nvSpPr>
        <p:spPr>
          <a:xfrm rot="0">
            <a:off x="2081974" y="5430460"/>
            <a:ext cx="6720088" cy="1106853"/>
          </a:xfrm>
          <a:prstGeom prst="rect">
            <a:avLst/>
          </a:prstGeom>
        </p:spPr>
        <p:txBody>
          <a:bodyPr anchor="t" rtlCol="false" tIns="0" lIns="0" bIns="0" rIns="0">
            <a:spAutoFit/>
          </a:bodyPr>
          <a:lstStyle/>
          <a:p>
            <a:pPr algn="l">
              <a:lnSpc>
                <a:spcPts val="4351"/>
              </a:lnSpc>
            </a:pPr>
            <a:r>
              <a:rPr lang="en-US" sz="3199">
                <a:solidFill>
                  <a:srgbClr val="000000"/>
                </a:solidFill>
                <a:latin typeface="Times New Roman"/>
                <a:ea typeface="Times New Roman"/>
                <a:cs typeface="Times New Roman"/>
                <a:sym typeface="Times New Roman"/>
              </a:rPr>
              <a:t>“İhtiyacın kadar kullan” vaadi sayesinde fiyat–değer algısının güçlenmesi.</a:t>
            </a:r>
          </a:p>
        </p:txBody>
      </p:sp>
      <p:sp>
        <p:nvSpPr>
          <p:cNvPr name="TextBox 22" id="22"/>
          <p:cNvSpPr txBox="true"/>
          <p:nvPr/>
        </p:nvSpPr>
        <p:spPr>
          <a:xfrm rot="0">
            <a:off x="10872130" y="7786583"/>
            <a:ext cx="5972975" cy="1106853"/>
          </a:xfrm>
          <a:prstGeom prst="rect">
            <a:avLst/>
          </a:prstGeom>
        </p:spPr>
        <p:txBody>
          <a:bodyPr anchor="t" rtlCol="false" tIns="0" lIns="0" bIns="0" rIns="0">
            <a:spAutoFit/>
          </a:bodyPr>
          <a:lstStyle/>
          <a:p>
            <a:pPr algn="ctr">
              <a:lnSpc>
                <a:spcPts val="4351"/>
              </a:lnSpc>
            </a:pPr>
            <a:r>
              <a:rPr lang="en-US" sz="3199">
                <a:solidFill>
                  <a:srgbClr val="000000"/>
                </a:solidFill>
                <a:latin typeface="Times New Roman"/>
                <a:ea typeface="Times New Roman"/>
                <a:cs typeface="Times New Roman"/>
                <a:sym typeface="Times New Roman"/>
              </a:rPr>
              <a:t>İnovatif ürün algısıyla marka tercih edilirliğinin ve raf gücünün artması.</a:t>
            </a:r>
          </a:p>
        </p:txBody>
      </p:sp>
      <p:sp>
        <p:nvSpPr>
          <p:cNvPr name="TextBox 23" id="23"/>
          <p:cNvSpPr txBox="true"/>
          <p:nvPr/>
        </p:nvSpPr>
        <p:spPr>
          <a:xfrm rot="0">
            <a:off x="10809803" y="5517756"/>
            <a:ext cx="6824101" cy="1106853"/>
          </a:xfrm>
          <a:prstGeom prst="rect">
            <a:avLst/>
          </a:prstGeom>
        </p:spPr>
        <p:txBody>
          <a:bodyPr anchor="t" rtlCol="false" tIns="0" lIns="0" bIns="0" rIns="0">
            <a:spAutoFit/>
          </a:bodyPr>
          <a:lstStyle/>
          <a:p>
            <a:pPr algn="ctr">
              <a:lnSpc>
                <a:spcPts val="4351"/>
              </a:lnSpc>
            </a:pPr>
            <a:r>
              <a:rPr lang="en-US" sz="3199">
                <a:solidFill>
                  <a:srgbClr val="000000"/>
                </a:solidFill>
                <a:latin typeface="Times New Roman"/>
                <a:ea typeface="Times New Roman"/>
                <a:cs typeface="Times New Roman"/>
                <a:sym typeface="Times New Roman"/>
              </a:rPr>
              <a:t>Tasarruf ve sürdürülebilirlik mesajlarıyla tekrar satın alma oranının yükselmesi.</a:t>
            </a:r>
          </a:p>
        </p:txBody>
      </p:sp>
      <p:sp>
        <p:nvSpPr>
          <p:cNvPr name="TextBox 24" id="24"/>
          <p:cNvSpPr txBox="true"/>
          <p:nvPr/>
        </p:nvSpPr>
        <p:spPr>
          <a:xfrm rot="0">
            <a:off x="10707843" y="3263836"/>
            <a:ext cx="7123586" cy="1106853"/>
          </a:xfrm>
          <a:prstGeom prst="rect">
            <a:avLst/>
          </a:prstGeom>
        </p:spPr>
        <p:txBody>
          <a:bodyPr anchor="t" rtlCol="false" tIns="0" lIns="0" bIns="0" rIns="0">
            <a:spAutoFit/>
          </a:bodyPr>
          <a:lstStyle/>
          <a:p>
            <a:pPr algn="l">
              <a:lnSpc>
                <a:spcPts val="4351"/>
              </a:lnSpc>
            </a:pPr>
            <a:r>
              <a:rPr lang="en-US" sz="3199">
                <a:solidFill>
                  <a:srgbClr val="000000"/>
                </a:solidFill>
                <a:latin typeface="Times New Roman"/>
                <a:ea typeface="Times New Roman"/>
                <a:cs typeface="Times New Roman"/>
                <a:sym typeface="Times New Roman"/>
              </a:rPr>
              <a:t>Papia’nın mevcut kullanıcılarının İnova’ya yönlendirilmesi.</a:t>
            </a:r>
          </a:p>
        </p:txBody>
      </p:sp>
      <p:sp>
        <p:nvSpPr>
          <p:cNvPr name="TextBox 25" id="25"/>
          <p:cNvSpPr txBox="true"/>
          <p:nvPr/>
        </p:nvSpPr>
        <p:spPr>
          <a:xfrm rot="0">
            <a:off x="5984910" y="984990"/>
            <a:ext cx="5865095" cy="871052"/>
          </a:xfrm>
          <a:prstGeom prst="rect">
            <a:avLst/>
          </a:prstGeom>
        </p:spPr>
        <p:txBody>
          <a:bodyPr anchor="t" rtlCol="false" tIns="0" lIns="0" bIns="0" rIns="0">
            <a:spAutoFit/>
          </a:bodyPr>
          <a:lstStyle/>
          <a:p>
            <a:pPr algn="l">
              <a:lnSpc>
                <a:spcPts val="6999"/>
              </a:lnSpc>
            </a:pPr>
            <a:r>
              <a:rPr lang="en-US" b="true" sz="4999">
                <a:solidFill>
                  <a:srgbClr val="E141A3"/>
                </a:solidFill>
                <a:latin typeface="Times New Roman Bold"/>
                <a:ea typeface="Times New Roman Bold"/>
                <a:cs typeface="Times New Roman Bold"/>
                <a:sym typeface="Times New Roman Bold"/>
              </a:rPr>
              <a:t>DEĞERLENDİRME</a:t>
            </a:r>
          </a:p>
        </p:txBody>
      </p:sp>
      <p:sp>
        <p:nvSpPr>
          <p:cNvPr name="TextBox 26" id="26"/>
          <p:cNvSpPr txBox="true"/>
          <p:nvPr/>
        </p:nvSpPr>
        <p:spPr>
          <a:xfrm rot="0">
            <a:off x="17489862" y="9370485"/>
            <a:ext cx="288084"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38</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816089" y="8126473"/>
            <a:ext cx="6622285" cy="282445"/>
          </a:xfrm>
          <a:custGeom>
            <a:avLst/>
            <a:gdLst/>
            <a:ahLst/>
            <a:cxnLst/>
            <a:rect r="r" b="b" t="t" l="l"/>
            <a:pathLst>
              <a:path h="282445" w="6622285">
                <a:moveTo>
                  <a:pt x="0" y="0"/>
                </a:moveTo>
                <a:lnTo>
                  <a:pt x="6622285" y="0"/>
                </a:lnTo>
                <a:lnTo>
                  <a:pt x="6622285" y="282445"/>
                </a:lnTo>
                <a:lnTo>
                  <a:pt x="0" y="282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18288000" cy="6029449"/>
          </a:xfrm>
          <a:custGeom>
            <a:avLst/>
            <a:gdLst/>
            <a:ahLst/>
            <a:cxnLst/>
            <a:rect r="r" b="b" t="t" l="l"/>
            <a:pathLst>
              <a:path h="6029449" w="18288000">
                <a:moveTo>
                  <a:pt x="0" y="0"/>
                </a:moveTo>
                <a:lnTo>
                  <a:pt x="18288000" y="0"/>
                </a:lnTo>
                <a:lnTo>
                  <a:pt x="18288000" y="6029449"/>
                </a:lnTo>
                <a:lnTo>
                  <a:pt x="0" y="6029449"/>
                </a:lnTo>
                <a:lnTo>
                  <a:pt x="0" y="0"/>
                </a:lnTo>
                <a:close/>
              </a:path>
            </a:pathLst>
          </a:custGeom>
          <a:blipFill>
            <a:blip r:embed="rId4"/>
            <a:stretch>
              <a:fillRect l="-363" t="-1103" r="-365" b="0"/>
            </a:stretch>
          </a:blipFill>
        </p:spPr>
      </p:sp>
      <p:sp>
        <p:nvSpPr>
          <p:cNvPr name="TextBox 4" id="4"/>
          <p:cNvSpPr txBox="true"/>
          <p:nvPr/>
        </p:nvSpPr>
        <p:spPr>
          <a:xfrm rot="0">
            <a:off x="1516009" y="4274896"/>
            <a:ext cx="9840792" cy="871052"/>
          </a:xfrm>
          <a:prstGeom prst="rect">
            <a:avLst/>
          </a:prstGeom>
        </p:spPr>
        <p:txBody>
          <a:bodyPr anchor="t" rtlCol="false" tIns="0" lIns="0" bIns="0" rIns="0">
            <a:spAutoFit/>
          </a:bodyPr>
          <a:lstStyle/>
          <a:p>
            <a:pPr algn="l">
              <a:lnSpc>
                <a:spcPts val="6999"/>
              </a:lnSpc>
            </a:pPr>
            <a:r>
              <a:rPr lang="en-US" b="true" sz="4999" i="true">
                <a:solidFill>
                  <a:srgbClr val="050707"/>
                </a:solidFill>
                <a:latin typeface="Times New Roman Bold Italics"/>
                <a:ea typeface="Times New Roman Bold Italics"/>
                <a:cs typeface="Times New Roman Bold Italics"/>
                <a:sym typeface="Times New Roman Bold Italics"/>
              </a:rPr>
              <a:t>Bizi dinlediğiniz için teşekkür ederiz.</a:t>
            </a:r>
          </a:p>
        </p:txBody>
      </p:sp>
      <p:sp>
        <p:nvSpPr>
          <p:cNvPr name="TextBox 5" id="5"/>
          <p:cNvSpPr txBox="true"/>
          <p:nvPr/>
        </p:nvSpPr>
        <p:spPr>
          <a:xfrm rot="0">
            <a:off x="1516009" y="6004627"/>
            <a:ext cx="5288137" cy="1659303"/>
          </a:xfrm>
          <a:prstGeom prst="rect">
            <a:avLst/>
          </a:prstGeom>
        </p:spPr>
        <p:txBody>
          <a:bodyPr anchor="t" rtlCol="false" tIns="0" lIns="0" bIns="0" rIns="0">
            <a:spAutoFit/>
          </a:bodyPr>
          <a:lstStyle/>
          <a:p>
            <a:pPr algn="just">
              <a:lnSpc>
                <a:spcPts val="4351"/>
              </a:lnSpc>
            </a:pPr>
            <a:r>
              <a:rPr lang="en-US" sz="3199" spc="185">
                <a:solidFill>
                  <a:srgbClr val="050707"/>
                </a:solidFill>
                <a:latin typeface="Times New Roman"/>
                <a:ea typeface="Times New Roman"/>
                <a:cs typeface="Times New Roman"/>
                <a:sym typeface="Times New Roman"/>
              </a:rPr>
              <a:t>Berra Güngör - 2210708021 Aslı Kanbur - 2210708550 Evin Dimnü - 2210708086</a:t>
            </a:r>
          </a:p>
        </p:txBody>
      </p:sp>
      <p:sp>
        <p:nvSpPr>
          <p:cNvPr name="TextBox 6" id="6"/>
          <p:cNvSpPr txBox="true"/>
          <p:nvPr/>
        </p:nvSpPr>
        <p:spPr>
          <a:xfrm rot="0">
            <a:off x="17259300" y="9254595"/>
            <a:ext cx="288084" cy="337566"/>
          </a:xfrm>
          <a:prstGeom prst="rect">
            <a:avLst/>
          </a:prstGeom>
        </p:spPr>
        <p:txBody>
          <a:bodyPr anchor="t" rtlCol="false" tIns="0" lIns="0" bIns="0" rIns="0">
            <a:spAutoFit/>
          </a:bodyPr>
          <a:lstStyle/>
          <a:p>
            <a:pPr algn="l">
              <a:lnSpc>
                <a:spcPts val="2799"/>
              </a:lnSpc>
            </a:pPr>
            <a:r>
              <a:rPr lang="en-US" sz="1999">
                <a:solidFill>
                  <a:srgbClr val="050707"/>
                </a:solidFill>
                <a:latin typeface="Arimo"/>
                <a:ea typeface="Arimo"/>
                <a:cs typeface="Arimo"/>
                <a:sym typeface="Arimo"/>
              </a:rPr>
              <a:t>39</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1825" cy="10410825"/>
          </a:xfrm>
          <a:custGeom>
            <a:avLst/>
            <a:gdLst/>
            <a:ahLst/>
            <a:cxnLst/>
            <a:rect r="r" b="b" t="t" l="l"/>
            <a:pathLst>
              <a:path h="10410825" w="18411825">
                <a:moveTo>
                  <a:pt x="0" y="0"/>
                </a:moveTo>
                <a:lnTo>
                  <a:pt x="18411825" y="0"/>
                </a:lnTo>
                <a:lnTo>
                  <a:pt x="18411825" y="10410825"/>
                </a:lnTo>
                <a:lnTo>
                  <a:pt x="0" y="10410825"/>
                </a:lnTo>
                <a:lnTo>
                  <a:pt x="0" y="0"/>
                </a:lnTo>
                <a:close/>
              </a:path>
            </a:pathLst>
          </a:custGeom>
          <a:blipFill>
            <a:blip r:embed="rId2"/>
            <a:stretch>
              <a:fillRect l="0" t="0" r="0" b="0"/>
            </a:stretch>
          </a:blipFill>
        </p:spPr>
      </p:sp>
      <p:sp>
        <p:nvSpPr>
          <p:cNvPr name="Freeform 3" id="3"/>
          <p:cNvSpPr/>
          <p:nvPr/>
        </p:nvSpPr>
        <p:spPr>
          <a:xfrm flipH="false" flipV="false" rot="0">
            <a:off x="1184396" y="2171224"/>
            <a:ext cx="4120515" cy="5501640"/>
          </a:xfrm>
          <a:custGeom>
            <a:avLst/>
            <a:gdLst/>
            <a:ahLst/>
            <a:cxnLst/>
            <a:rect r="r" b="b" t="t" l="l"/>
            <a:pathLst>
              <a:path h="5501640" w="4120515">
                <a:moveTo>
                  <a:pt x="0" y="0"/>
                </a:moveTo>
                <a:lnTo>
                  <a:pt x="4120515" y="0"/>
                </a:lnTo>
                <a:lnTo>
                  <a:pt x="4120515" y="5501640"/>
                </a:lnTo>
                <a:lnTo>
                  <a:pt x="0" y="5501640"/>
                </a:lnTo>
                <a:lnTo>
                  <a:pt x="0" y="0"/>
                </a:lnTo>
                <a:close/>
              </a:path>
            </a:pathLst>
          </a:custGeom>
          <a:blipFill>
            <a:blip r:embed="rId3"/>
            <a:stretch>
              <a:fillRect l="-277" t="-207" r="-277" b="-207"/>
            </a:stretch>
          </a:blipFill>
        </p:spPr>
      </p:sp>
      <p:sp>
        <p:nvSpPr>
          <p:cNvPr name="Freeform 4" id="4"/>
          <p:cNvSpPr/>
          <p:nvPr/>
        </p:nvSpPr>
        <p:spPr>
          <a:xfrm flipH="false" flipV="false" rot="0">
            <a:off x="1172966" y="2159794"/>
            <a:ext cx="4143375" cy="5524500"/>
          </a:xfrm>
          <a:custGeom>
            <a:avLst/>
            <a:gdLst/>
            <a:ahLst/>
            <a:cxnLst/>
            <a:rect r="r" b="b" t="t" l="l"/>
            <a:pathLst>
              <a:path h="5524500" w="4143375">
                <a:moveTo>
                  <a:pt x="0" y="0"/>
                </a:moveTo>
                <a:lnTo>
                  <a:pt x="4143375" y="0"/>
                </a:lnTo>
                <a:lnTo>
                  <a:pt x="4143375" y="5524500"/>
                </a:lnTo>
                <a:lnTo>
                  <a:pt x="0" y="55245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902339" y="2159794"/>
            <a:ext cx="4143375" cy="5524500"/>
          </a:xfrm>
          <a:custGeom>
            <a:avLst/>
            <a:gdLst/>
            <a:ahLst/>
            <a:cxnLst/>
            <a:rect r="r" b="b" t="t" l="l"/>
            <a:pathLst>
              <a:path h="5524500" w="4143375">
                <a:moveTo>
                  <a:pt x="0" y="0"/>
                </a:moveTo>
                <a:lnTo>
                  <a:pt x="4143375" y="0"/>
                </a:lnTo>
                <a:lnTo>
                  <a:pt x="4143375" y="5524500"/>
                </a:lnTo>
                <a:lnTo>
                  <a:pt x="0" y="5524500"/>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913769" y="2171224"/>
            <a:ext cx="4120515" cy="5501640"/>
          </a:xfrm>
          <a:custGeom>
            <a:avLst/>
            <a:gdLst/>
            <a:ahLst/>
            <a:cxnLst/>
            <a:rect r="r" b="b" t="t" l="l"/>
            <a:pathLst>
              <a:path h="5501640" w="4120515">
                <a:moveTo>
                  <a:pt x="0" y="0"/>
                </a:moveTo>
                <a:lnTo>
                  <a:pt x="4120515" y="0"/>
                </a:lnTo>
                <a:lnTo>
                  <a:pt x="4120515" y="5501640"/>
                </a:lnTo>
                <a:lnTo>
                  <a:pt x="0" y="5501640"/>
                </a:lnTo>
                <a:lnTo>
                  <a:pt x="0" y="0"/>
                </a:lnTo>
                <a:close/>
              </a:path>
            </a:pathLst>
          </a:custGeom>
          <a:blipFill>
            <a:blip r:embed="rId7"/>
            <a:stretch>
              <a:fillRect l="-277" t="-207" r="-277" b="-207"/>
            </a:stretch>
          </a:blipFill>
        </p:spPr>
      </p:sp>
      <p:sp>
        <p:nvSpPr>
          <p:cNvPr name="Freeform 7" id="7"/>
          <p:cNvSpPr/>
          <p:nvPr/>
        </p:nvSpPr>
        <p:spPr>
          <a:xfrm flipH="false" flipV="false" rot="0">
            <a:off x="12507925" y="2171224"/>
            <a:ext cx="4130040" cy="5501640"/>
          </a:xfrm>
          <a:custGeom>
            <a:avLst/>
            <a:gdLst/>
            <a:ahLst/>
            <a:cxnLst/>
            <a:rect r="r" b="b" t="t" l="l"/>
            <a:pathLst>
              <a:path h="5501640" w="4130040">
                <a:moveTo>
                  <a:pt x="0" y="0"/>
                </a:moveTo>
                <a:lnTo>
                  <a:pt x="4130040" y="0"/>
                </a:lnTo>
                <a:lnTo>
                  <a:pt x="4130040" y="5501640"/>
                </a:lnTo>
                <a:lnTo>
                  <a:pt x="0" y="5501640"/>
                </a:lnTo>
                <a:lnTo>
                  <a:pt x="0" y="0"/>
                </a:lnTo>
                <a:close/>
              </a:path>
            </a:pathLst>
          </a:custGeom>
          <a:blipFill>
            <a:blip r:embed="rId8"/>
            <a:stretch>
              <a:fillRect l="-276" t="-207" r="-276" b="-207"/>
            </a:stretch>
          </a:blipFill>
        </p:spPr>
      </p:sp>
      <p:sp>
        <p:nvSpPr>
          <p:cNvPr name="Freeform 8" id="8"/>
          <p:cNvSpPr/>
          <p:nvPr/>
        </p:nvSpPr>
        <p:spPr>
          <a:xfrm flipH="false" flipV="false" rot="0">
            <a:off x="12496495" y="2159794"/>
            <a:ext cx="4152900" cy="5524500"/>
          </a:xfrm>
          <a:custGeom>
            <a:avLst/>
            <a:gdLst/>
            <a:ahLst/>
            <a:cxnLst/>
            <a:rect r="r" b="b" t="t" l="l"/>
            <a:pathLst>
              <a:path h="5524500" w="4152900">
                <a:moveTo>
                  <a:pt x="0" y="0"/>
                </a:moveTo>
                <a:lnTo>
                  <a:pt x="4152900" y="0"/>
                </a:lnTo>
                <a:lnTo>
                  <a:pt x="4152900" y="5524500"/>
                </a:lnTo>
                <a:lnTo>
                  <a:pt x="0" y="55245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028700" y="592503"/>
            <a:ext cx="3166872" cy="871052"/>
          </a:xfrm>
          <a:prstGeom prst="rect">
            <a:avLst/>
          </a:prstGeom>
        </p:spPr>
        <p:txBody>
          <a:bodyPr anchor="t" rtlCol="false" tIns="0" lIns="0" bIns="0" rIns="0">
            <a:spAutoFit/>
          </a:bodyPr>
          <a:lstStyle/>
          <a:p>
            <a:pPr algn="l">
              <a:lnSpc>
                <a:spcPts val="6999"/>
              </a:lnSpc>
            </a:pPr>
            <a:r>
              <a:rPr lang="en-US" b="true" sz="4999">
                <a:solidFill>
                  <a:srgbClr val="C00000"/>
                </a:solidFill>
                <a:latin typeface="Times New Roman Bold"/>
                <a:ea typeface="Times New Roman Bold"/>
                <a:cs typeface="Times New Roman Bold"/>
                <a:sym typeface="Times New Roman Bold"/>
              </a:rPr>
              <a:t>EKİBİMİZ</a:t>
            </a:r>
          </a:p>
        </p:txBody>
      </p:sp>
      <p:sp>
        <p:nvSpPr>
          <p:cNvPr name="TextBox 10" id="10"/>
          <p:cNvSpPr txBox="true"/>
          <p:nvPr/>
        </p:nvSpPr>
        <p:spPr>
          <a:xfrm rot="0">
            <a:off x="1448810" y="8315677"/>
            <a:ext cx="3306461" cy="1063552"/>
          </a:xfrm>
          <a:prstGeom prst="rect">
            <a:avLst/>
          </a:prstGeom>
        </p:spPr>
        <p:txBody>
          <a:bodyPr anchor="t" rtlCol="false" tIns="0" lIns="0" bIns="0" rIns="0">
            <a:spAutoFit/>
          </a:bodyPr>
          <a:lstStyle/>
          <a:p>
            <a:pPr algn="l">
              <a:lnSpc>
                <a:spcPts val="2774"/>
              </a:lnSpc>
            </a:pPr>
            <a:r>
              <a:rPr lang="en-US" sz="2400">
                <a:solidFill>
                  <a:srgbClr val="000000"/>
                </a:solidFill>
                <a:latin typeface="Times New Roman"/>
                <a:ea typeface="Times New Roman"/>
                <a:cs typeface="Times New Roman"/>
                <a:sym typeface="Times New Roman"/>
              </a:rPr>
              <a:t>Berra Güngör Kurucu &amp; Yaratıcı Strateji Uzmanı</a:t>
            </a:r>
          </a:p>
        </p:txBody>
      </p:sp>
      <p:sp>
        <p:nvSpPr>
          <p:cNvPr name="TextBox 11" id="11"/>
          <p:cNvSpPr txBox="true"/>
          <p:nvPr/>
        </p:nvSpPr>
        <p:spPr>
          <a:xfrm rot="0">
            <a:off x="7137864" y="8227562"/>
            <a:ext cx="3453251" cy="1063552"/>
          </a:xfrm>
          <a:prstGeom prst="rect">
            <a:avLst/>
          </a:prstGeom>
        </p:spPr>
        <p:txBody>
          <a:bodyPr anchor="t" rtlCol="false" tIns="0" lIns="0" bIns="0" rIns="0">
            <a:spAutoFit/>
          </a:bodyPr>
          <a:lstStyle/>
          <a:p>
            <a:pPr algn="l">
              <a:lnSpc>
                <a:spcPts val="2774"/>
              </a:lnSpc>
            </a:pPr>
            <a:r>
              <a:rPr lang="en-US" sz="2400">
                <a:solidFill>
                  <a:srgbClr val="000000"/>
                </a:solidFill>
                <a:latin typeface="Times New Roman"/>
                <a:ea typeface="Times New Roman"/>
                <a:cs typeface="Times New Roman"/>
                <a:sym typeface="Times New Roman"/>
              </a:rPr>
              <a:t>Aslı Kanbur Kurucu &amp; Marka ve Medya Planlama Sorumlusu</a:t>
            </a:r>
          </a:p>
        </p:txBody>
      </p:sp>
      <p:sp>
        <p:nvSpPr>
          <p:cNvPr name="TextBox 12" id="12"/>
          <p:cNvSpPr txBox="true"/>
          <p:nvPr/>
        </p:nvSpPr>
        <p:spPr>
          <a:xfrm rot="0">
            <a:off x="12872514" y="8189528"/>
            <a:ext cx="3574237" cy="1063552"/>
          </a:xfrm>
          <a:prstGeom prst="rect">
            <a:avLst/>
          </a:prstGeom>
        </p:spPr>
        <p:txBody>
          <a:bodyPr anchor="t" rtlCol="false" tIns="0" lIns="0" bIns="0" rIns="0">
            <a:spAutoFit/>
          </a:bodyPr>
          <a:lstStyle/>
          <a:p>
            <a:pPr algn="l">
              <a:lnSpc>
                <a:spcPts val="2774"/>
              </a:lnSpc>
            </a:pPr>
            <a:r>
              <a:rPr lang="en-US" sz="2400">
                <a:solidFill>
                  <a:srgbClr val="000000"/>
                </a:solidFill>
                <a:latin typeface="Times New Roman"/>
                <a:ea typeface="Times New Roman"/>
                <a:cs typeface="Times New Roman"/>
                <a:sym typeface="Times New Roman"/>
              </a:rPr>
              <a:t>Evin Dimnü Kurucu &amp; Halkla İlişkiler ve İletişim Koordinatörü</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1825" cy="10410825"/>
          </a:xfrm>
          <a:custGeom>
            <a:avLst/>
            <a:gdLst/>
            <a:ahLst/>
            <a:cxnLst/>
            <a:rect r="r" b="b" t="t" l="l"/>
            <a:pathLst>
              <a:path h="10410825" w="18411825">
                <a:moveTo>
                  <a:pt x="0" y="0"/>
                </a:moveTo>
                <a:lnTo>
                  <a:pt x="18411825" y="0"/>
                </a:lnTo>
                <a:lnTo>
                  <a:pt x="18411825" y="10410825"/>
                </a:lnTo>
                <a:lnTo>
                  <a:pt x="0" y="10410825"/>
                </a:lnTo>
                <a:lnTo>
                  <a:pt x="0" y="0"/>
                </a:lnTo>
                <a:close/>
              </a:path>
            </a:pathLst>
          </a:custGeom>
          <a:blipFill>
            <a:blip r:embed="rId2"/>
            <a:stretch>
              <a:fillRect l="0" t="0" r="0" b="0"/>
            </a:stretch>
          </a:blipFill>
        </p:spPr>
      </p:sp>
      <p:sp>
        <p:nvSpPr>
          <p:cNvPr name="Freeform 3" id="3"/>
          <p:cNvSpPr/>
          <p:nvPr/>
        </p:nvSpPr>
        <p:spPr>
          <a:xfrm flipH="false" flipV="false" rot="0">
            <a:off x="9626879" y="5154930"/>
            <a:ext cx="3710940" cy="3672840"/>
          </a:xfrm>
          <a:custGeom>
            <a:avLst/>
            <a:gdLst/>
            <a:ahLst/>
            <a:cxnLst/>
            <a:rect r="r" b="b" t="t" l="l"/>
            <a:pathLst>
              <a:path h="3672840" w="3710940">
                <a:moveTo>
                  <a:pt x="0" y="0"/>
                </a:moveTo>
                <a:lnTo>
                  <a:pt x="3710940" y="0"/>
                </a:lnTo>
                <a:lnTo>
                  <a:pt x="3710940" y="3672840"/>
                </a:lnTo>
                <a:lnTo>
                  <a:pt x="0" y="3672840"/>
                </a:lnTo>
                <a:lnTo>
                  <a:pt x="0" y="0"/>
                </a:lnTo>
                <a:close/>
              </a:path>
            </a:pathLst>
          </a:custGeom>
          <a:blipFill>
            <a:blip r:embed="rId3"/>
            <a:stretch>
              <a:fillRect l="-308" t="-810" r="-308" b="-849"/>
            </a:stretch>
          </a:blipFill>
        </p:spPr>
      </p:sp>
      <p:sp>
        <p:nvSpPr>
          <p:cNvPr name="Freeform 4" id="4"/>
          <p:cNvSpPr/>
          <p:nvPr/>
        </p:nvSpPr>
        <p:spPr>
          <a:xfrm flipH="false" flipV="false" rot="0">
            <a:off x="9615449" y="5143500"/>
            <a:ext cx="3733800" cy="3695700"/>
          </a:xfrm>
          <a:custGeom>
            <a:avLst/>
            <a:gdLst/>
            <a:ahLst/>
            <a:cxnLst/>
            <a:rect r="r" b="b" t="t" l="l"/>
            <a:pathLst>
              <a:path h="3695700" w="3733800">
                <a:moveTo>
                  <a:pt x="0" y="0"/>
                </a:moveTo>
                <a:lnTo>
                  <a:pt x="3733800" y="0"/>
                </a:lnTo>
                <a:lnTo>
                  <a:pt x="3733800" y="3695700"/>
                </a:lnTo>
                <a:lnTo>
                  <a:pt x="0" y="3695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484371" y="2181635"/>
            <a:ext cx="3968115" cy="3968115"/>
          </a:xfrm>
          <a:custGeom>
            <a:avLst/>
            <a:gdLst/>
            <a:ahLst/>
            <a:cxnLst/>
            <a:rect r="r" b="b" t="t" l="l"/>
            <a:pathLst>
              <a:path h="3968115" w="3968115">
                <a:moveTo>
                  <a:pt x="0" y="0"/>
                </a:moveTo>
                <a:lnTo>
                  <a:pt x="3968115" y="0"/>
                </a:lnTo>
                <a:lnTo>
                  <a:pt x="3968115" y="3968115"/>
                </a:lnTo>
                <a:lnTo>
                  <a:pt x="0" y="3968115"/>
                </a:lnTo>
                <a:lnTo>
                  <a:pt x="0" y="0"/>
                </a:lnTo>
                <a:close/>
              </a:path>
            </a:pathLst>
          </a:custGeom>
          <a:blipFill>
            <a:blip r:embed="rId6"/>
            <a:stretch>
              <a:fillRect l="-288" t="-288" r="-288" b="-288"/>
            </a:stretch>
          </a:blipFill>
        </p:spPr>
      </p:sp>
      <p:sp>
        <p:nvSpPr>
          <p:cNvPr name="Freeform 6" id="6"/>
          <p:cNvSpPr/>
          <p:nvPr/>
        </p:nvSpPr>
        <p:spPr>
          <a:xfrm flipH="false" flipV="false" rot="0">
            <a:off x="13472941" y="2170205"/>
            <a:ext cx="3990975" cy="3990975"/>
          </a:xfrm>
          <a:custGeom>
            <a:avLst/>
            <a:gdLst/>
            <a:ahLst/>
            <a:cxnLst/>
            <a:rect r="r" b="b" t="t" l="l"/>
            <a:pathLst>
              <a:path h="3990975" w="3990975">
                <a:moveTo>
                  <a:pt x="0" y="0"/>
                </a:moveTo>
                <a:lnTo>
                  <a:pt x="3990975" y="0"/>
                </a:lnTo>
                <a:lnTo>
                  <a:pt x="3990975" y="3990975"/>
                </a:lnTo>
                <a:lnTo>
                  <a:pt x="0" y="39909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028700" y="592503"/>
            <a:ext cx="5972918" cy="871052"/>
          </a:xfrm>
          <a:prstGeom prst="rect">
            <a:avLst/>
          </a:prstGeom>
        </p:spPr>
        <p:txBody>
          <a:bodyPr anchor="t" rtlCol="false" tIns="0" lIns="0" bIns="0" rIns="0">
            <a:spAutoFit/>
          </a:bodyPr>
          <a:lstStyle/>
          <a:p>
            <a:pPr algn="l">
              <a:lnSpc>
                <a:spcPts val="6999"/>
              </a:lnSpc>
            </a:pPr>
            <a:r>
              <a:rPr lang="en-US" b="true" sz="4999">
                <a:solidFill>
                  <a:srgbClr val="C00000"/>
                </a:solidFill>
                <a:latin typeface="Times New Roman Bold"/>
                <a:ea typeface="Times New Roman Bold"/>
                <a:cs typeface="Times New Roman Bold"/>
                <a:sym typeface="Times New Roman Bold"/>
              </a:rPr>
              <a:t>ÇALIŞMALARIMIZ</a:t>
            </a:r>
          </a:p>
        </p:txBody>
      </p:sp>
      <p:sp>
        <p:nvSpPr>
          <p:cNvPr name="TextBox 8" id="8"/>
          <p:cNvSpPr txBox="true"/>
          <p:nvPr/>
        </p:nvSpPr>
        <p:spPr>
          <a:xfrm rot="0">
            <a:off x="1171375" y="2314356"/>
            <a:ext cx="7952746" cy="5200279"/>
          </a:xfrm>
          <a:prstGeom prst="rect">
            <a:avLst/>
          </a:prstGeom>
        </p:spPr>
        <p:txBody>
          <a:bodyPr anchor="t" rtlCol="false" tIns="0" lIns="0" bIns="0" rIns="0">
            <a:spAutoFit/>
          </a:bodyPr>
          <a:lstStyle/>
          <a:p>
            <a:pPr algn="just">
              <a:lnSpc>
                <a:spcPts val="6899"/>
              </a:lnSpc>
            </a:pPr>
            <a:r>
              <a:rPr lang="en-US" sz="3884">
                <a:solidFill>
                  <a:srgbClr val="404040"/>
                </a:solidFill>
                <a:latin typeface="Times New Roman"/>
                <a:ea typeface="Times New Roman"/>
                <a:cs typeface="Times New Roman"/>
                <a:sym typeface="Times New Roman"/>
              </a:rPr>
              <a:t>Prizma Reklam Ajansı olarak markaların dijital dünyada güçlü bir kimlik kazanmasını sağlıyoruz. Her markanın kendine özgü bir hikâyesi olduğuna inanıyor, bu hikâyeyi doğru stratejilerle hedef kitleye ulaştırıyoruz.</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1825" cy="10410825"/>
          </a:xfrm>
          <a:custGeom>
            <a:avLst/>
            <a:gdLst/>
            <a:ahLst/>
            <a:cxnLst/>
            <a:rect r="r" b="b" t="t" l="l"/>
            <a:pathLst>
              <a:path h="10410825" w="18411825">
                <a:moveTo>
                  <a:pt x="0" y="0"/>
                </a:moveTo>
                <a:lnTo>
                  <a:pt x="18411825" y="0"/>
                </a:lnTo>
                <a:lnTo>
                  <a:pt x="18411825" y="10410825"/>
                </a:lnTo>
                <a:lnTo>
                  <a:pt x="0" y="10410825"/>
                </a:lnTo>
                <a:lnTo>
                  <a:pt x="0" y="0"/>
                </a:lnTo>
                <a:close/>
              </a:path>
            </a:pathLst>
          </a:custGeom>
          <a:blipFill>
            <a:blip r:embed="rId2"/>
            <a:stretch>
              <a:fillRect l="0" t="0" r="0" b="0"/>
            </a:stretch>
          </a:blipFill>
        </p:spPr>
      </p:sp>
      <p:sp>
        <p:nvSpPr>
          <p:cNvPr name="Freeform 3" id="3"/>
          <p:cNvSpPr/>
          <p:nvPr/>
        </p:nvSpPr>
        <p:spPr>
          <a:xfrm flipH="false" flipV="false" rot="0">
            <a:off x="781812" y="2572817"/>
            <a:ext cx="10315575" cy="6400800"/>
          </a:xfrm>
          <a:custGeom>
            <a:avLst/>
            <a:gdLst/>
            <a:ahLst/>
            <a:cxnLst/>
            <a:rect r="r" b="b" t="t" l="l"/>
            <a:pathLst>
              <a:path h="6400800" w="10315575">
                <a:moveTo>
                  <a:pt x="0" y="0"/>
                </a:moveTo>
                <a:lnTo>
                  <a:pt x="10315575" y="0"/>
                </a:lnTo>
                <a:lnTo>
                  <a:pt x="10315575" y="6400800"/>
                </a:lnTo>
                <a:lnTo>
                  <a:pt x="0" y="6400800"/>
                </a:lnTo>
                <a:lnTo>
                  <a:pt x="0" y="0"/>
                </a:lnTo>
                <a:close/>
              </a:path>
            </a:pathLst>
          </a:custGeom>
          <a:blipFill>
            <a:blip r:embed="rId3"/>
            <a:stretch>
              <a:fillRect l="-4429" t="0" r="-4434" b="0"/>
            </a:stretch>
          </a:blipFill>
        </p:spPr>
      </p:sp>
      <p:sp>
        <p:nvSpPr>
          <p:cNvPr name="TextBox 4" id="4"/>
          <p:cNvSpPr txBox="true"/>
          <p:nvPr/>
        </p:nvSpPr>
        <p:spPr>
          <a:xfrm rot="0">
            <a:off x="1028700" y="592503"/>
            <a:ext cx="4444679" cy="871052"/>
          </a:xfrm>
          <a:prstGeom prst="rect">
            <a:avLst/>
          </a:prstGeom>
        </p:spPr>
        <p:txBody>
          <a:bodyPr anchor="t" rtlCol="false" tIns="0" lIns="0" bIns="0" rIns="0">
            <a:spAutoFit/>
          </a:bodyPr>
          <a:lstStyle/>
          <a:p>
            <a:pPr algn="l">
              <a:lnSpc>
                <a:spcPts val="6999"/>
              </a:lnSpc>
            </a:pPr>
            <a:r>
              <a:rPr lang="en-US" b="true" sz="4999">
                <a:solidFill>
                  <a:srgbClr val="C00000"/>
                </a:solidFill>
                <a:latin typeface="Times New Roman Bold"/>
                <a:ea typeface="Times New Roman Bold"/>
                <a:cs typeface="Times New Roman Bold"/>
                <a:sym typeface="Times New Roman Bold"/>
              </a:rPr>
              <a:t>WEB SİTEMİZ</a:t>
            </a:r>
          </a:p>
        </p:txBody>
      </p:sp>
      <p:sp>
        <p:nvSpPr>
          <p:cNvPr name="TextBox 5" id="5"/>
          <p:cNvSpPr txBox="true"/>
          <p:nvPr/>
        </p:nvSpPr>
        <p:spPr>
          <a:xfrm rot="0">
            <a:off x="11482349" y="3788616"/>
            <a:ext cx="6033611" cy="3507067"/>
          </a:xfrm>
          <a:prstGeom prst="rect">
            <a:avLst/>
          </a:prstGeom>
        </p:spPr>
        <p:txBody>
          <a:bodyPr anchor="t" rtlCol="false" tIns="0" lIns="0" bIns="0" rIns="0">
            <a:spAutoFit/>
          </a:bodyPr>
          <a:lstStyle/>
          <a:p>
            <a:pPr algn="l">
              <a:lnSpc>
                <a:spcPts val="4574"/>
              </a:lnSpc>
            </a:pPr>
            <a:r>
              <a:rPr lang="en-US" sz="3900">
                <a:solidFill>
                  <a:srgbClr val="000000"/>
                </a:solidFill>
                <a:latin typeface="Times New Roman"/>
                <a:ea typeface="Times New Roman"/>
                <a:cs typeface="Times New Roman"/>
                <a:sym typeface="Times New Roman"/>
              </a:rPr>
              <a:t>Yaratıcı çözümlerimizi ve profesyonel hizmetlerimizi dijital dünyada tek tıkla erişebilir kıldık. Web sitemiz, sizinle kurduğumuz iletişimin en hızlı ve en şeffaf yoludur.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141A3"/>
        </a:solidFill>
      </p:bgPr>
    </p:bg>
    <p:spTree>
      <p:nvGrpSpPr>
        <p:cNvPr id="1" name=""/>
        <p:cNvGrpSpPr/>
        <p:nvPr/>
      </p:nvGrpSpPr>
      <p:grpSpPr>
        <a:xfrm>
          <a:off x="0" y="0"/>
          <a:ext cx="0" cy="0"/>
          <a:chOff x="0" y="0"/>
          <a:chExt cx="0" cy="0"/>
        </a:xfrm>
      </p:grpSpPr>
      <p:sp>
        <p:nvSpPr>
          <p:cNvPr name="Freeform 2" id="2"/>
          <p:cNvSpPr/>
          <p:nvPr/>
        </p:nvSpPr>
        <p:spPr>
          <a:xfrm flipH="false" flipV="false" rot="0">
            <a:off x="11903278" y="756352"/>
            <a:ext cx="5867400" cy="2571750"/>
          </a:xfrm>
          <a:custGeom>
            <a:avLst/>
            <a:gdLst/>
            <a:ahLst/>
            <a:cxnLst/>
            <a:rect r="r" b="b" t="t" l="l"/>
            <a:pathLst>
              <a:path h="2571750" w="5867400">
                <a:moveTo>
                  <a:pt x="0" y="0"/>
                </a:moveTo>
                <a:lnTo>
                  <a:pt x="5867400" y="0"/>
                </a:lnTo>
                <a:lnTo>
                  <a:pt x="5867400" y="2571750"/>
                </a:lnTo>
                <a:lnTo>
                  <a:pt x="0" y="2571750"/>
                </a:lnTo>
                <a:lnTo>
                  <a:pt x="0" y="0"/>
                </a:lnTo>
                <a:close/>
              </a:path>
            </a:pathLst>
          </a:custGeom>
          <a:blipFill>
            <a:blip r:embed="rId2"/>
            <a:stretch>
              <a:fillRect l="0" t="0" r="0" b="0"/>
            </a:stretch>
          </a:blipFill>
        </p:spPr>
      </p:sp>
      <p:sp>
        <p:nvSpPr>
          <p:cNvPr name="TextBox 3" id="3"/>
          <p:cNvSpPr txBox="true"/>
          <p:nvPr/>
        </p:nvSpPr>
        <p:spPr>
          <a:xfrm rot="0">
            <a:off x="1028700" y="5972813"/>
            <a:ext cx="6563039" cy="1771155"/>
          </a:xfrm>
          <a:prstGeom prst="rect">
            <a:avLst/>
          </a:prstGeom>
        </p:spPr>
        <p:txBody>
          <a:bodyPr anchor="t" rtlCol="false" tIns="0" lIns="0" bIns="0" rIns="0">
            <a:spAutoFit/>
          </a:bodyPr>
          <a:lstStyle/>
          <a:p>
            <a:pPr algn="l">
              <a:lnSpc>
                <a:spcPts val="14140"/>
              </a:lnSpc>
            </a:pPr>
            <a:r>
              <a:rPr lang="en-US" sz="10100">
                <a:solidFill>
                  <a:srgbClr val="FFFFFF"/>
                </a:solidFill>
                <a:latin typeface="Trocchi"/>
                <a:ea typeface="Trocchi"/>
                <a:cs typeface="Trocchi"/>
                <a:sym typeface="Trocchi"/>
              </a:rPr>
              <a:t>YAPRAK!</a:t>
            </a:r>
          </a:p>
        </p:txBody>
      </p:sp>
      <p:sp>
        <p:nvSpPr>
          <p:cNvPr name="TextBox 4" id="4"/>
          <p:cNvSpPr txBox="true"/>
          <p:nvPr/>
        </p:nvSpPr>
        <p:spPr>
          <a:xfrm rot="0">
            <a:off x="1028700" y="3077213"/>
            <a:ext cx="9714195" cy="1771155"/>
          </a:xfrm>
          <a:prstGeom prst="rect">
            <a:avLst/>
          </a:prstGeom>
        </p:spPr>
        <p:txBody>
          <a:bodyPr anchor="t" rtlCol="false" tIns="0" lIns="0" bIns="0" rIns="0">
            <a:spAutoFit/>
          </a:bodyPr>
          <a:lstStyle/>
          <a:p>
            <a:pPr algn="l">
              <a:lnSpc>
                <a:spcPts val="14140"/>
              </a:lnSpc>
            </a:pPr>
            <a:r>
              <a:rPr lang="en-US" sz="10100">
                <a:solidFill>
                  <a:srgbClr val="FFFFFF"/>
                </a:solidFill>
                <a:latin typeface="Trocchi"/>
                <a:ea typeface="Trocchi"/>
                <a:cs typeface="Trocchi"/>
                <a:sym typeface="Trocchi"/>
              </a:rPr>
              <a:t>PAPİA İNOVA:</a:t>
            </a:r>
          </a:p>
        </p:txBody>
      </p:sp>
      <p:sp>
        <p:nvSpPr>
          <p:cNvPr name="TextBox 5" id="5"/>
          <p:cNvSpPr txBox="true"/>
          <p:nvPr/>
        </p:nvSpPr>
        <p:spPr>
          <a:xfrm rot="0">
            <a:off x="1028700" y="4648343"/>
            <a:ext cx="14404943" cy="1771155"/>
          </a:xfrm>
          <a:prstGeom prst="rect">
            <a:avLst/>
          </a:prstGeom>
        </p:spPr>
        <p:txBody>
          <a:bodyPr anchor="t" rtlCol="false" tIns="0" lIns="0" bIns="0" rIns="0">
            <a:spAutoFit/>
          </a:bodyPr>
          <a:lstStyle/>
          <a:p>
            <a:pPr algn="l">
              <a:lnSpc>
                <a:spcPts val="14140"/>
              </a:lnSpc>
            </a:pPr>
            <a:r>
              <a:rPr lang="en-US" sz="10100">
                <a:solidFill>
                  <a:srgbClr val="FFFFFF"/>
                </a:solidFill>
                <a:latin typeface="Trocchi"/>
                <a:ea typeface="Trocchi"/>
                <a:cs typeface="Trocchi"/>
                <a:sym typeface="Trocchi"/>
              </a:rPr>
              <a:t>ORTADAN BÖLÜNEN</a:t>
            </a:r>
          </a:p>
        </p:txBody>
      </p:sp>
      <p:sp>
        <p:nvSpPr>
          <p:cNvPr name="TextBox 6" id="6"/>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2042112"/>
            <a:chOff x="0" y="0"/>
            <a:chExt cx="18288000" cy="2042109"/>
          </a:xfrm>
        </p:grpSpPr>
        <p:sp>
          <p:nvSpPr>
            <p:cNvPr name="Freeform 3" id="3"/>
            <p:cNvSpPr/>
            <p:nvPr/>
          </p:nvSpPr>
          <p:spPr>
            <a:xfrm flipH="false" flipV="false" rot="0">
              <a:off x="0" y="0"/>
              <a:ext cx="18288000" cy="2042161"/>
            </a:xfrm>
            <a:custGeom>
              <a:avLst/>
              <a:gdLst/>
              <a:ahLst/>
              <a:cxnLst/>
              <a:rect r="r" b="b" t="t" l="l"/>
              <a:pathLst>
                <a:path h="2042161" w="18288000">
                  <a:moveTo>
                    <a:pt x="0" y="0"/>
                  </a:moveTo>
                  <a:lnTo>
                    <a:pt x="0" y="2042161"/>
                  </a:lnTo>
                  <a:lnTo>
                    <a:pt x="18288000" y="2042161"/>
                  </a:lnTo>
                  <a:lnTo>
                    <a:pt x="18288000" y="0"/>
                  </a:lnTo>
                  <a:close/>
                </a:path>
              </a:pathLst>
            </a:custGeom>
            <a:solidFill>
              <a:srgbClr val="F153B5"/>
            </a:solidFill>
            <a:ln w="12700">
              <a:solidFill>
                <a:srgbClr val="000000"/>
              </a:solidFill>
            </a:ln>
          </p:spPr>
        </p:sp>
      </p:grpSp>
      <p:sp>
        <p:nvSpPr>
          <p:cNvPr name="Freeform 4" id="4"/>
          <p:cNvSpPr/>
          <p:nvPr/>
        </p:nvSpPr>
        <p:spPr>
          <a:xfrm flipH="false" flipV="false" rot="0">
            <a:off x="12269086" y="2723845"/>
            <a:ext cx="4991100" cy="6353175"/>
          </a:xfrm>
          <a:custGeom>
            <a:avLst/>
            <a:gdLst/>
            <a:ahLst/>
            <a:cxnLst/>
            <a:rect r="r" b="b" t="t" l="l"/>
            <a:pathLst>
              <a:path h="6353175" w="4991100">
                <a:moveTo>
                  <a:pt x="0" y="0"/>
                </a:moveTo>
                <a:lnTo>
                  <a:pt x="4991100" y="0"/>
                </a:lnTo>
                <a:lnTo>
                  <a:pt x="4991100" y="6353175"/>
                </a:lnTo>
                <a:lnTo>
                  <a:pt x="0" y="6353175"/>
                </a:lnTo>
                <a:lnTo>
                  <a:pt x="0" y="0"/>
                </a:lnTo>
                <a:close/>
              </a:path>
            </a:pathLst>
          </a:custGeom>
          <a:blipFill>
            <a:blip r:embed="rId2"/>
            <a:stretch>
              <a:fillRect l="0" t="0" r="0" b="0"/>
            </a:stretch>
          </a:blipFill>
        </p:spPr>
      </p:sp>
      <p:sp>
        <p:nvSpPr>
          <p:cNvPr name="TextBox 5" id="5"/>
          <p:cNvSpPr txBox="true"/>
          <p:nvPr/>
        </p:nvSpPr>
        <p:spPr>
          <a:xfrm rot="0">
            <a:off x="1157735" y="3309556"/>
            <a:ext cx="10065239"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•Papia, temizlik kâğıdı sektöründe %42,1 pazar payı ile lider</a:t>
            </a:r>
          </a:p>
        </p:txBody>
      </p:sp>
      <p:sp>
        <p:nvSpPr>
          <p:cNvPr name="TextBox 6" id="6"/>
          <p:cNvSpPr txBox="true"/>
          <p:nvPr/>
        </p:nvSpPr>
        <p:spPr>
          <a:xfrm rot="0">
            <a:off x="4861770" y="3871541"/>
            <a:ext cx="1599438"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markadır.</a:t>
            </a:r>
          </a:p>
        </p:txBody>
      </p:sp>
      <p:sp>
        <p:nvSpPr>
          <p:cNvPr name="TextBox 7" id="7"/>
          <p:cNvSpPr txBox="true"/>
          <p:nvPr/>
        </p:nvSpPr>
        <p:spPr>
          <a:xfrm rot="0">
            <a:off x="1168156" y="4433516"/>
            <a:ext cx="9836591"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•Kağıt havlu sektörü, yoğun rekabetin yaşandığı bir FMCG</a:t>
            </a:r>
          </a:p>
        </p:txBody>
      </p:sp>
      <p:sp>
        <p:nvSpPr>
          <p:cNvPr name="TextBox 8" id="8"/>
          <p:cNvSpPr txBox="true"/>
          <p:nvPr/>
        </p:nvSpPr>
        <p:spPr>
          <a:xfrm rot="0">
            <a:off x="3767290" y="4995491"/>
            <a:ext cx="3832041"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pazar yapısına sahiptir.</a:t>
            </a:r>
          </a:p>
        </p:txBody>
      </p:sp>
      <p:sp>
        <p:nvSpPr>
          <p:cNvPr name="TextBox 9" id="9"/>
          <p:cNvSpPr txBox="true"/>
          <p:nvPr/>
        </p:nvSpPr>
        <p:spPr>
          <a:xfrm rot="0">
            <a:off x="1174852" y="5557466"/>
            <a:ext cx="10134048"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•Papia İnova, ortadan bölünen yaprak özelliğiyle yenilikçi ve</a:t>
            </a:r>
          </a:p>
        </p:txBody>
      </p:sp>
      <p:sp>
        <p:nvSpPr>
          <p:cNvPr name="TextBox 10" id="10"/>
          <p:cNvSpPr txBox="true"/>
          <p:nvPr/>
        </p:nvSpPr>
        <p:spPr>
          <a:xfrm rot="0">
            <a:off x="4037857" y="6119441"/>
            <a:ext cx="3280010"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ayrışan bir üründür.</a:t>
            </a:r>
          </a:p>
        </p:txBody>
      </p:sp>
      <p:sp>
        <p:nvSpPr>
          <p:cNvPr name="TextBox 11" id="11"/>
          <p:cNvSpPr txBox="true"/>
          <p:nvPr/>
        </p:nvSpPr>
        <p:spPr>
          <a:xfrm rot="0">
            <a:off x="1236612" y="6681416"/>
            <a:ext cx="9282732"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•Ürün; tasarruf, pratiklik ve sürdürülebilirlik trendlerine</a:t>
            </a:r>
          </a:p>
        </p:txBody>
      </p:sp>
      <p:sp>
        <p:nvSpPr>
          <p:cNvPr name="TextBox 12" id="12"/>
          <p:cNvSpPr txBox="true"/>
          <p:nvPr/>
        </p:nvSpPr>
        <p:spPr>
          <a:xfrm rot="0">
            <a:off x="4816373" y="7243391"/>
            <a:ext cx="1692116"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uygundur.</a:t>
            </a:r>
          </a:p>
        </p:txBody>
      </p:sp>
      <p:sp>
        <p:nvSpPr>
          <p:cNvPr name="TextBox 13" id="13"/>
          <p:cNvSpPr txBox="true"/>
          <p:nvPr/>
        </p:nvSpPr>
        <p:spPr>
          <a:xfrm rot="0">
            <a:off x="1270845" y="7805366"/>
            <a:ext cx="9929327" cy="563928"/>
          </a:xfrm>
          <a:prstGeom prst="rect">
            <a:avLst/>
          </a:prstGeom>
        </p:spPr>
        <p:txBody>
          <a:bodyPr anchor="t" rtlCol="false" tIns="0" lIns="0" bIns="0" rIns="0">
            <a:spAutoFit/>
          </a:bodyPr>
          <a:lstStyle/>
          <a:p>
            <a:pPr algn="l">
              <a:lnSpc>
                <a:spcPts val="4424"/>
              </a:lnSpc>
            </a:pPr>
            <a:r>
              <a:rPr lang="en-US" sz="3199" spc="9">
                <a:solidFill>
                  <a:srgbClr val="000000"/>
                </a:solidFill>
                <a:latin typeface="Times New Roman"/>
                <a:ea typeface="Times New Roman"/>
                <a:cs typeface="Times New Roman"/>
                <a:sym typeface="Times New Roman"/>
              </a:rPr>
              <a:t>•Ancak ürünün sağladığı faydaların tüketiciye yeterince net</a:t>
            </a:r>
          </a:p>
        </p:txBody>
      </p:sp>
      <p:sp>
        <p:nvSpPr>
          <p:cNvPr name="TextBox 14" id="14"/>
          <p:cNvSpPr txBox="true"/>
          <p:nvPr/>
        </p:nvSpPr>
        <p:spPr>
          <a:xfrm rot="0">
            <a:off x="3468443" y="8367341"/>
            <a:ext cx="4441746" cy="563928"/>
          </a:xfrm>
          <a:prstGeom prst="rect">
            <a:avLst/>
          </a:prstGeom>
        </p:spPr>
        <p:txBody>
          <a:bodyPr anchor="t" rtlCol="false" tIns="0" lIns="0" bIns="0" rIns="0">
            <a:spAutoFit/>
          </a:bodyPr>
          <a:lstStyle/>
          <a:p>
            <a:pPr algn="l">
              <a:lnSpc>
                <a:spcPts val="4424"/>
              </a:lnSpc>
            </a:pPr>
            <a:r>
              <a:rPr lang="en-US" sz="3199">
                <a:solidFill>
                  <a:srgbClr val="000000"/>
                </a:solidFill>
                <a:latin typeface="Times New Roman"/>
                <a:ea typeface="Times New Roman"/>
                <a:cs typeface="Times New Roman"/>
                <a:sym typeface="Times New Roman"/>
              </a:rPr>
              <a:t>aktarılması gerekmektedir.</a:t>
            </a:r>
          </a:p>
        </p:txBody>
      </p:sp>
      <p:sp>
        <p:nvSpPr>
          <p:cNvPr name="TextBox 15" id="15"/>
          <p:cNvSpPr txBox="true"/>
          <p:nvPr/>
        </p:nvSpPr>
        <p:spPr>
          <a:xfrm rot="0">
            <a:off x="1715281" y="659549"/>
            <a:ext cx="5414801" cy="871052"/>
          </a:xfrm>
          <a:prstGeom prst="rect">
            <a:avLst/>
          </a:prstGeom>
        </p:spPr>
        <p:txBody>
          <a:bodyPr anchor="t" rtlCol="false" tIns="0" lIns="0" bIns="0" rIns="0">
            <a:spAutoFit/>
          </a:bodyPr>
          <a:lstStyle/>
          <a:p>
            <a:pPr algn="l">
              <a:lnSpc>
                <a:spcPts val="6999"/>
              </a:lnSpc>
            </a:pPr>
            <a:r>
              <a:rPr lang="en-US" b="true" sz="4999">
                <a:solidFill>
                  <a:srgbClr val="FFFFFF"/>
                </a:solidFill>
                <a:latin typeface="Times New Roman Bold"/>
                <a:ea typeface="Times New Roman Bold"/>
                <a:cs typeface="Times New Roman Bold"/>
                <a:sym typeface="Times New Roman Bold"/>
              </a:rPr>
              <a:t>DURUM ANALİZİ</a:t>
            </a:r>
          </a:p>
        </p:txBody>
      </p:sp>
      <p:sp>
        <p:nvSpPr>
          <p:cNvPr name="TextBox 16" id="16"/>
          <p:cNvSpPr txBox="true"/>
          <p:nvPr/>
        </p:nvSpPr>
        <p:spPr>
          <a:xfrm rot="0">
            <a:off x="17259300" y="9254595"/>
            <a:ext cx="144056" cy="337566"/>
          </a:xfrm>
          <a:prstGeom prst="rect">
            <a:avLst/>
          </a:prstGeom>
        </p:spPr>
        <p:txBody>
          <a:bodyPr anchor="t" rtlCol="false" tIns="0" lIns="0" bIns="0" rIns="0">
            <a:spAutoFit/>
          </a:bodyPr>
          <a:lstStyle/>
          <a:p>
            <a:pPr algn="l">
              <a:lnSpc>
                <a:spcPts val="2799"/>
              </a:lnSpc>
            </a:pPr>
            <a:r>
              <a:rPr lang="en-US" sz="1999">
                <a:solidFill>
                  <a:srgbClr val="000000"/>
                </a:solidFill>
                <a:latin typeface="Arimo"/>
                <a:ea typeface="Arimo"/>
                <a:cs typeface="Arimo"/>
                <a:sym typeface="Arimo"/>
              </a:rPr>
              <a:t>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DAG8vmEngDE</dc:identifier>
  <dcterms:modified xsi:type="dcterms:W3CDTF">2011-08-01T06:04:30Z</dcterms:modified>
  <cp:revision>1</cp:revision>
  <dc:title>Prizma Kampanya.pdf</dc:title>
</cp:coreProperties>
</file>